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8" r:id="rId3"/>
    <p:sldId id="279" r:id="rId4"/>
    <p:sldId id="321" r:id="rId5"/>
    <p:sldId id="303" r:id="rId6"/>
    <p:sldId id="280" r:id="rId7"/>
    <p:sldId id="310" r:id="rId8"/>
    <p:sldId id="307" r:id="rId9"/>
    <p:sldId id="257" r:id="rId10"/>
    <p:sldId id="301" r:id="rId11"/>
    <p:sldId id="294" r:id="rId12"/>
    <p:sldId id="302" r:id="rId13"/>
    <p:sldId id="281" r:id="rId14"/>
    <p:sldId id="287" r:id="rId15"/>
    <p:sldId id="308" r:id="rId16"/>
    <p:sldId id="288" r:id="rId17"/>
    <p:sldId id="295" r:id="rId18"/>
    <p:sldId id="296" r:id="rId19"/>
    <p:sldId id="297" r:id="rId20"/>
    <p:sldId id="290" r:id="rId21"/>
    <p:sldId id="314" r:id="rId22"/>
    <p:sldId id="315" r:id="rId23"/>
    <p:sldId id="322" r:id="rId24"/>
    <p:sldId id="300" r:id="rId25"/>
    <p:sldId id="292" r:id="rId26"/>
    <p:sldId id="299" r:id="rId27"/>
    <p:sldId id="323" r:id="rId28"/>
    <p:sldId id="289" r:id="rId29"/>
    <p:sldId id="284" r:id="rId30"/>
    <p:sldId id="306" r:id="rId31"/>
    <p:sldId id="298" r:id="rId32"/>
    <p:sldId id="304" r:id="rId33"/>
    <p:sldId id="309" r:id="rId34"/>
    <p:sldId id="316" r:id="rId35"/>
    <p:sldId id="317" r:id="rId36"/>
    <p:sldId id="293" r:id="rId37"/>
    <p:sldId id="305" r:id="rId38"/>
    <p:sldId id="311" r:id="rId39"/>
    <p:sldId id="312" r:id="rId40"/>
    <p:sldId id="313" r:id="rId41"/>
    <p:sldId id="318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0FF"/>
    <a:srgbClr val="CAD6FF"/>
    <a:srgbClr val="7DA2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55" autoAdjust="0"/>
    <p:restoredTop sz="98778"/>
  </p:normalViewPr>
  <p:slideViewPr>
    <p:cSldViewPr snapToGrid="0">
      <p:cViewPr varScale="1">
        <p:scale>
          <a:sx n="79" d="100"/>
          <a:sy n="79" d="100"/>
        </p:scale>
        <p:origin x="126" y="846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0711F-8F63-4A57-A1A8-B8C5C86B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673AE3-87A1-407F-9440-1780F2BBD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18F62C-D12A-4D09-B153-CB2E476E0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49080-FB2A-401B-9278-E0C49EFB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2480B-9455-4B12-95F3-536AE2C8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499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44252-E7F4-47AB-AB4D-9EBDCE1C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AC5B72-0BD1-45A8-B24C-B3767ED04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C3355-4296-4AA6-8FF1-38FD820E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8DB65-41E5-40FE-9358-26C021FE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BB48C-0115-4A69-9AE4-6B000543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6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4A2B93-AA00-4631-A0BE-79F83497A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4D6D13-132F-4501-95AA-6912EBA94B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A59ABC-CFBC-4F85-9E56-96ABE6BB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6198EF-39D7-4FE9-87AF-045F4221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FB6330-833F-436C-A3FB-B3339BB5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13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65A24-D4D3-4E13-A340-731A6A5C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C2FF1-E475-46E0-8A70-9F18A312C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C73E7-AEC1-4A60-BEBF-46DF2FAC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7A096-D750-4DB7-BD22-E448F75C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20DB0C-467F-4148-B674-B44009CB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5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3CFF-087D-458C-8C7E-DD74F560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6D41B-1245-45DF-AA27-DACD55A7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9D3FF-BB7F-42A9-856A-29668228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A797D-CE9B-44C2-8879-5E90CFEE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0F4702-4777-4BA9-9450-0D79B164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5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ACB95-5995-4A68-A355-F0D4781C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AA7583-BF13-45BA-B636-F375BEA27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52F7D-C0F9-4580-B975-1F8569D16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8E0EC-535B-4351-B4CB-F7ECAB3C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D37B55-0970-472D-8A1D-D899C7AE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F16E51-EF32-4DAF-8F12-A07AE1CC0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22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CE77E-420C-4AE8-93F3-2C5E432F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4E968B-13C9-466F-9BC3-A81F1D00C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ED914A-F411-4AA4-8A7E-19A3E46CF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5CDE20-7426-4EF0-8CAF-BA10E99D1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64F944-FABA-4541-8462-02A4D365D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BFBF2A-59CC-4931-857B-44028466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1636E4-BE42-4982-9A54-43096A88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669A7A-5A9E-4846-B652-3E028024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A6CC21-2D8B-4B4B-BA1A-E8C23167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4B6256-4D86-4985-8828-1FD3C433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85AB67-25C4-4F4B-AC33-2E781473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8FD290-1525-42EF-BE93-AA523A87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0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F535DD-9CA9-4465-B78C-7D004A97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18E5C3-D339-4716-9D97-3244661E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36B9C-849D-4D1E-8C9E-147A11FD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02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5B697-A6AE-451C-AEF5-7E238D24B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590008-AFCC-4563-BE38-E6CC76C3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590AB-27E4-4F31-8FCA-1AF6E2CB2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7088A8-9903-4021-AC70-F93618881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5A2A9A-10B0-4678-907D-E26D3D12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01F79D-C800-4504-9C35-6B81A177E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21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9F058-4393-403B-A713-2B4727B3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B84D5F-49C8-430C-8BE8-110656028C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C2A183-A4F6-44FE-B678-92104F889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390023-C837-4290-B415-C955D6CD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1ECD8B-BA72-42F8-8FF5-8C554523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ED9C6A-2083-4DB9-ADA3-4F11DBCE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3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A132840-2665-4A32-9365-99E92AA1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E7AAE6-9943-49EE-8CB1-EE5592710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BEEFC-EA31-4A4B-9BA2-BC0357758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74A9-3503-40C3-8699-E3444AF99CA5}" type="datetimeFigureOut">
              <a:rPr lang="ko-KR" altLang="en-US" smtClean="0"/>
              <a:t>2025-07-30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004DF8-4E98-4486-AEA4-CAB429D6D3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2D268-991A-45F2-B09F-58C2E1057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E7170-E83F-4C3A-A373-99B284579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8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FF35ED-CB13-8191-7DA3-80D3734D5F05}"/>
              </a:ext>
            </a:extLst>
          </p:cNvPr>
          <p:cNvSpPr/>
          <p:nvPr/>
        </p:nvSpPr>
        <p:spPr>
          <a:xfrm rot="10800000">
            <a:off x="0" y="3298447"/>
            <a:ext cx="2266950" cy="137160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, 달, 원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F5998D-F74B-A83A-472E-3825B3D3E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7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6DFCEC6-2C7D-4187-A810-BCC4C4C1F1EB}"/>
              </a:ext>
            </a:extLst>
          </p:cNvPr>
          <p:cNvSpPr/>
          <p:nvPr/>
        </p:nvSpPr>
        <p:spPr>
          <a:xfrm>
            <a:off x="7372350" y="3428998"/>
            <a:ext cx="4035879" cy="620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F151AF-F5D6-4D76-83F2-08E652670AC3}"/>
              </a:ext>
            </a:extLst>
          </p:cNvPr>
          <p:cNvSpPr/>
          <p:nvPr/>
        </p:nvSpPr>
        <p:spPr>
          <a:xfrm>
            <a:off x="7372350" y="2466973"/>
            <a:ext cx="3959318" cy="620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Pretendard ExtraBold"/>
                <a:ea typeface="Pretendard ExtraBold"/>
                <a:cs typeface="Pretendard ExtraBold"/>
              </a:rPr>
              <a:t>서비스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UX/UI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968EE-52FB-42CA-B336-42539DEBE1C0}"/>
              </a:ext>
            </a:extLst>
          </p:cNvPr>
          <p:cNvSpPr txBox="1"/>
          <p:nvPr/>
        </p:nvSpPr>
        <p:spPr>
          <a:xfrm>
            <a:off x="7372349" y="2466975"/>
            <a:ext cx="46249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사진 촬영 시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엘범에서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사진 선택 혹은 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카메라로 직접 촬영 가능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사진 촬영 후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Finetuning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된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모델이 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질병을 진단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E11BCBD-B397-4AEF-ACC1-2891DDAC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972" y="944217"/>
            <a:ext cx="2553056" cy="49441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C7693B-3676-4543-971B-B62D09FF0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523" y="980492"/>
            <a:ext cx="2496233" cy="49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02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546C38B9-9468-447C-A520-A37469D6ECA6}"/>
              </a:ext>
            </a:extLst>
          </p:cNvPr>
          <p:cNvSpPr/>
          <p:nvPr/>
        </p:nvSpPr>
        <p:spPr>
          <a:xfrm>
            <a:off x="7372349" y="3113980"/>
            <a:ext cx="3044447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Pretendard ExtraBold"/>
                <a:ea typeface="Pretendard ExtraBold"/>
                <a:cs typeface="Pretendard ExtraBold"/>
              </a:rPr>
              <a:t>서비스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UX/UI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48ACC-E322-4186-8F5C-729720366E7D}"/>
              </a:ext>
            </a:extLst>
          </p:cNvPr>
          <p:cNvSpPr txBox="1"/>
          <p:nvPr/>
        </p:nvSpPr>
        <p:spPr>
          <a:xfrm>
            <a:off x="7372350" y="3105832"/>
            <a:ext cx="4675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진료기록에서 질병에 관한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정보를 다시 볼 수 있음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58EB381-EBAD-4EB9-9AA9-5844EC99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03" y="963267"/>
            <a:ext cx="2429214" cy="49060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8CC7EC-0555-4D59-B8B3-1277D4117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89" y="955333"/>
            <a:ext cx="2467319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90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08F17F6-99C3-4D08-9A4C-147A999B6D34}"/>
              </a:ext>
            </a:extLst>
          </p:cNvPr>
          <p:cNvSpPr/>
          <p:nvPr/>
        </p:nvSpPr>
        <p:spPr>
          <a:xfrm>
            <a:off x="7372350" y="3339999"/>
            <a:ext cx="4236176" cy="5178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728395-6F28-4491-8E3B-95DF459C06BD}"/>
              </a:ext>
            </a:extLst>
          </p:cNvPr>
          <p:cNvSpPr/>
          <p:nvPr/>
        </p:nvSpPr>
        <p:spPr>
          <a:xfrm>
            <a:off x="7372350" y="2466974"/>
            <a:ext cx="3294804" cy="6235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Pretendard ExtraBold"/>
                <a:ea typeface="Pretendard ExtraBold"/>
                <a:cs typeface="Pretendard ExtraBold"/>
              </a:rPr>
              <a:t>서비스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UX/UI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5B52A-0D8F-47EC-A677-B4D2DC71D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264" y="942628"/>
            <a:ext cx="2486372" cy="4972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71961C-80F7-4B9A-8BB8-7908F4EF9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87" y="931517"/>
            <a:ext cx="2505425" cy="49441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ADB0E4-3E29-481F-91A0-7BF3AC7863F0}"/>
              </a:ext>
            </a:extLst>
          </p:cNvPr>
          <p:cNvSpPr txBox="1"/>
          <p:nvPr/>
        </p:nvSpPr>
        <p:spPr>
          <a:xfrm>
            <a:off x="7372350" y="2466974"/>
            <a:ext cx="4438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챗봇을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이용해 질병에 관해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물어볼 수 있고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진료 예약까지 진행해 캘린더로 확인까지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05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1191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데이터셋과 </a:t>
            </a:r>
            <a:r>
              <a:rPr lang="ko-KR" altLang="en-US" sz="11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전처리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7DFD71-21B4-48A9-804D-06AC2F30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339" y="1399847"/>
            <a:ext cx="1438476" cy="543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6D5AFD2-8A31-47BA-BF43-F05BAEFFD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547" y="0"/>
            <a:ext cx="4411134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4B3E91-8DA1-4CE5-98B0-BB55D0509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9" y="2362203"/>
            <a:ext cx="7259621" cy="33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67507BC-3BE4-4829-820F-693CE9E069D1}"/>
              </a:ext>
            </a:extLst>
          </p:cNvPr>
          <p:cNvCxnSpPr>
            <a:cxnSpLocks/>
          </p:cNvCxnSpPr>
          <p:nvPr/>
        </p:nvCxnSpPr>
        <p:spPr>
          <a:xfrm flipH="1">
            <a:off x="8161285" y="2900016"/>
            <a:ext cx="896400" cy="776633"/>
          </a:xfrm>
          <a:prstGeom prst="line">
            <a:avLst/>
          </a:prstGeom>
          <a:ln w="107950" cap="rnd">
            <a:gradFill>
              <a:gsLst>
                <a:gs pos="70000">
                  <a:srgbClr val="5B8AFF"/>
                </a:gs>
                <a:gs pos="20000">
                  <a:srgbClr val="CAD6FF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5C9926-8696-4AF1-B910-F161D4DE6C55}"/>
              </a:ext>
            </a:extLst>
          </p:cNvPr>
          <p:cNvCxnSpPr>
            <a:cxnSpLocks/>
          </p:cNvCxnSpPr>
          <p:nvPr/>
        </p:nvCxnSpPr>
        <p:spPr>
          <a:xfrm>
            <a:off x="3138549" y="3171826"/>
            <a:ext cx="1522495" cy="942390"/>
          </a:xfrm>
          <a:prstGeom prst="line">
            <a:avLst/>
          </a:prstGeom>
          <a:ln w="107950" cap="rnd">
            <a:gradFill>
              <a:gsLst>
                <a:gs pos="29000">
                  <a:srgbClr val="2260FF"/>
                </a:gs>
                <a:gs pos="72000">
                  <a:srgbClr val="7DA2FF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A7184F7-5E55-4076-914E-CC36D89A950D}"/>
              </a:ext>
            </a:extLst>
          </p:cNvPr>
          <p:cNvSpPr/>
          <p:nvPr/>
        </p:nvSpPr>
        <p:spPr>
          <a:xfrm>
            <a:off x="594565" y="1593974"/>
            <a:ext cx="2686050" cy="2717552"/>
          </a:xfrm>
          <a:prstGeom prst="roundRect">
            <a:avLst>
              <a:gd name="adj" fmla="val 5033"/>
            </a:avLst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EC8B16-DB1A-4461-8598-990E0E78D83F}"/>
              </a:ext>
            </a:extLst>
          </p:cNvPr>
          <p:cNvSpPr/>
          <p:nvPr/>
        </p:nvSpPr>
        <p:spPr>
          <a:xfrm>
            <a:off x="6594756" y="702160"/>
            <a:ext cx="5249259" cy="2110709"/>
          </a:xfrm>
          <a:prstGeom prst="roundRect">
            <a:avLst>
              <a:gd name="adj" fmla="val 5033"/>
            </a:avLst>
          </a:prstGeom>
          <a:solidFill>
            <a:srgbClr val="CA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E93FAC2-8B1C-4ABF-9382-BD15D5E5F0A4}"/>
              </a:ext>
            </a:extLst>
          </p:cNvPr>
          <p:cNvSpPr/>
          <p:nvPr/>
        </p:nvSpPr>
        <p:spPr>
          <a:xfrm>
            <a:off x="4499928" y="3686174"/>
            <a:ext cx="5753099" cy="2714627"/>
          </a:xfrm>
          <a:prstGeom prst="roundRect">
            <a:avLst>
              <a:gd name="adj" fmla="val 5033"/>
            </a:avLst>
          </a:prstGeom>
          <a:solidFill>
            <a:srgbClr val="7DA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1191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데이터셋과 </a:t>
            </a:r>
            <a:r>
              <a:rPr lang="ko-KR" altLang="en-US" sz="11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전처리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DFFB34-E82B-45CB-831E-275DA1A7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97" y="3895140"/>
            <a:ext cx="5304155" cy="1036088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5546E3-134E-4CC9-9DBE-1321B3F3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97" y="5109221"/>
            <a:ext cx="5304155" cy="1067016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64A740-DAAF-4DC6-BBED-5F6D01DB516E}"/>
              </a:ext>
            </a:extLst>
          </p:cNvPr>
          <p:cNvSpPr txBox="1"/>
          <p:nvPr/>
        </p:nvSpPr>
        <p:spPr>
          <a:xfrm>
            <a:off x="6790968" y="915666"/>
            <a:ext cx="4856837" cy="1692771"/>
          </a:xfrm>
          <a:prstGeom prst="rect">
            <a:avLst/>
          </a:prstGeom>
          <a:solidFill>
            <a:schemeClr val="bg1"/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&lt;label&gt;</a:t>
            </a:r>
            <a:r>
              <a:rPr lang="ko-KR" altLang="en-US" sz="13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보웬병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&lt;/label&gt;</a:t>
            </a:r>
          </a:p>
          <a:p>
            <a:endParaRPr lang="en-US" altLang="ko-KR" sz="13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  <a:p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&lt;summary&gt;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이미지에서는 경계가 뚜렷한 붉은 반점이 관찰되며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표면에 각질이 동반되어 있습니다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 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이러한 특징은 </a:t>
            </a:r>
            <a:r>
              <a:rPr lang="ko-KR" altLang="en-US" sz="13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보웬병의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전형적인 모습으로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이 질병은 표재성 </a:t>
            </a:r>
            <a:r>
              <a:rPr lang="ko-KR" altLang="en-US" sz="13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편평세포암으로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진행될 수 있는 가능성을 지니고 있습니다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 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병변은 대개 무증상이나 가려움 또는 자극감을 동반할 수 있으며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치료 방법으로는 냉동요법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국소 약물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, </a:t>
            </a:r>
            <a:r>
              <a:rPr lang="ko-KR" altLang="en-US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수술 등을 고려할 수 있습니다</a:t>
            </a:r>
            <a:r>
              <a:rPr lang="en-US" altLang="ko-KR" sz="13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.&lt;/summary&gt;</a:t>
            </a:r>
            <a:endParaRPr lang="ko-KR" altLang="en-US" sz="13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71BE2A-5CD5-46B2-B6C3-966438AD5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04" y="1767028"/>
            <a:ext cx="2374368" cy="2374368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3536EA-F199-4D10-9485-A2AAD77F1B6A}"/>
              </a:ext>
            </a:extLst>
          </p:cNvPr>
          <p:cNvSpPr txBox="1"/>
          <p:nvPr/>
        </p:nvSpPr>
        <p:spPr>
          <a:xfrm>
            <a:off x="1108831" y="4484580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피부질병 사진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7662BF-BC41-4F9D-834A-A6624FD38133}"/>
              </a:ext>
            </a:extLst>
          </p:cNvPr>
          <p:cNvSpPr txBox="1"/>
          <p:nvPr/>
        </p:nvSpPr>
        <p:spPr>
          <a:xfrm>
            <a:off x="4900893" y="3191363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6D1CA-D4DF-434A-B6A9-94F56E5AE683}"/>
              </a:ext>
            </a:extLst>
          </p:cNvPr>
          <p:cNvSpPr txBox="1"/>
          <p:nvPr/>
        </p:nvSpPr>
        <p:spPr>
          <a:xfrm>
            <a:off x="4588068" y="855998"/>
            <a:ext cx="190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전처리된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/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라벨링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데이터</a:t>
            </a:r>
          </a:p>
        </p:txBody>
      </p:sp>
    </p:spTree>
    <p:extLst>
      <p:ext uri="{BB962C8B-B14F-4D97-AF65-F5344CB8AC3E}">
        <p14:creationId xmlns:p14="http://schemas.microsoft.com/office/powerpoint/2010/main" val="285754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7101F-FD0D-4903-A74C-13A446970644}"/>
              </a:ext>
            </a:extLst>
          </p:cNvPr>
          <p:cNvSpPr txBox="1"/>
          <p:nvPr/>
        </p:nvSpPr>
        <p:spPr>
          <a:xfrm>
            <a:off x="653143" y="725193"/>
            <a:ext cx="170751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모델 선정 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(</a:t>
            </a:r>
            <a:r>
              <a:rPr lang="ko-KR" altLang="en-US" sz="1100" dirty="0" err="1">
                <a:latin typeface="Pretendard ExtraLight"/>
                <a:ea typeface="Pretendard ExtraLight"/>
                <a:cs typeface="Pretendard ExtraLight"/>
              </a:rPr>
              <a:t>하이퍼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파라미터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)</a:t>
            </a:r>
            <a:endParaRPr lang="ko-KR" altLang="en-US" sz="1100" dirty="0">
              <a:latin typeface="Pretendard ExtraLight"/>
              <a:ea typeface="Pretendard ExtraLight"/>
              <a:cs typeface="Pretendard ExtraLight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F5C402-5ABA-442A-94B5-F46123C4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10099"/>
              </p:ext>
            </p:extLst>
          </p:nvPr>
        </p:nvGraphicFramePr>
        <p:xfrm>
          <a:off x="1875284" y="2071416"/>
          <a:ext cx="8441431" cy="2715167"/>
        </p:xfrm>
        <a:graphic>
          <a:graphicData uri="http://schemas.openxmlformats.org/drawingml/2006/table">
            <a:tbl>
              <a:tblPr/>
              <a:tblGrid>
                <a:gridCol w="1489297">
                  <a:extLst>
                    <a:ext uri="{9D8B030D-6E8A-4147-A177-3AD203B41FA5}">
                      <a16:colId xmlns:a16="http://schemas.microsoft.com/office/drawing/2014/main" val="1528659546"/>
                    </a:ext>
                  </a:extLst>
                </a:gridCol>
                <a:gridCol w="1489297">
                  <a:extLst>
                    <a:ext uri="{9D8B030D-6E8A-4147-A177-3AD203B41FA5}">
                      <a16:colId xmlns:a16="http://schemas.microsoft.com/office/drawing/2014/main" val="425943219"/>
                    </a:ext>
                  </a:extLst>
                </a:gridCol>
                <a:gridCol w="1489297">
                  <a:extLst>
                    <a:ext uri="{9D8B030D-6E8A-4147-A177-3AD203B41FA5}">
                      <a16:colId xmlns:a16="http://schemas.microsoft.com/office/drawing/2014/main" val="3963708015"/>
                    </a:ext>
                  </a:extLst>
                </a:gridCol>
                <a:gridCol w="1489297">
                  <a:extLst>
                    <a:ext uri="{9D8B030D-6E8A-4147-A177-3AD203B41FA5}">
                      <a16:colId xmlns:a16="http://schemas.microsoft.com/office/drawing/2014/main" val="1908736974"/>
                    </a:ext>
                  </a:extLst>
                </a:gridCol>
                <a:gridCol w="1489297">
                  <a:extLst>
                    <a:ext uri="{9D8B030D-6E8A-4147-A177-3AD203B41FA5}">
                      <a16:colId xmlns:a16="http://schemas.microsoft.com/office/drawing/2014/main" val="862908543"/>
                    </a:ext>
                  </a:extLst>
                </a:gridCol>
                <a:gridCol w="994946">
                  <a:extLst>
                    <a:ext uri="{9D8B030D-6E8A-4147-A177-3AD203B41FA5}">
                      <a16:colId xmlns:a16="http://schemas.microsoft.com/office/drawing/2014/main" val="3576378482"/>
                    </a:ext>
                  </a:extLst>
                </a:gridCol>
              </a:tblGrid>
              <a:tr h="2546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모델명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learning rate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lora_alpha</a:t>
                      </a:r>
                      <a:endParaRPr lang="en-US" sz="15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rank 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steps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담당자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08196"/>
                  </a:ext>
                </a:extLst>
              </a:tr>
              <a:tr h="5691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gemma</a:t>
                      </a:r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3 4b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5e-5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오용현</a:t>
                      </a:r>
                      <a:endParaRPr lang="ko-KR" altLang="en-US" sz="15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8535"/>
                  </a:ext>
                </a:extLst>
              </a:tr>
              <a:tr h="636675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gemma</a:t>
                      </a:r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3 4b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5e-5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마건영</a:t>
                      </a:r>
                      <a:endParaRPr lang="ko-KR" altLang="en-US" sz="15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38270"/>
                  </a:ext>
                </a:extLst>
              </a:tr>
              <a:tr h="59511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gemma</a:t>
                      </a:r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3 4b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5e-5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배성윤</a:t>
                      </a:r>
                      <a:endParaRPr lang="ko-KR" altLang="en-US" sz="15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10614"/>
                  </a:ext>
                </a:extLst>
              </a:tr>
              <a:tr h="59266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llama 3.2 11b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5e-5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강종우</a:t>
                      </a:r>
                      <a:endParaRPr lang="ko-KR" altLang="en-US" sz="15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59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0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834FC0B-17D6-415A-A3E4-3879F5875214}"/>
              </a:ext>
            </a:extLst>
          </p:cNvPr>
          <p:cNvSpPr/>
          <p:nvPr/>
        </p:nvSpPr>
        <p:spPr>
          <a:xfrm>
            <a:off x="4296000" y="1739936"/>
            <a:ext cx="3600000" cy="3600000"/>
          </a:xfrm>
          <a:prstGeom prst="ellipse">
            <a:avLst/>
          </a:prstGeom>
          <a:solidFill>
            <a:srgbClr val="2260FF"/>
          </a:solidFill>
          <a:ln>
            <a:noFill/>
          </a:ln>
          <a:effectLst>
            <a:innerShdw blurRad="635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6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79F3FA-27B3-4C7B-9B76-48E430910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2" t="89" r="12" b="-89"/>
          <a:stretch/>
        </p:blipFill>
        <p:spPr>
          <a:xfrm>
            <a:off x="6267663" y="3744006"/>
            <a:ext cx="3632058" cy="2288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6B4C11-F983-4290-A498-BF6BF522B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177" y="3744005"/>
            <a:ext cx="3600000" cy="2288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E96C9E-5864-4BFB-BBA6-7D4C9FBD2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84"/>
          <a:stretch/>
        </p:blipFill>
        <p:spPr>
          <a:xfrm>
            <a:off x="2292279" y="1141000"/>
            <a:ext cx="3632058" cy="2288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07063CC-FBB1-43CA-B323-F3CF59351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6" r="33548"/>
          <a:stretch/>
        </p:blipFill>
        <p:spPr>
          <a:xfrm>
            <a:off x="6267663" y="1141000"/>
            <a:ext cx="3632058" cy="2288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064766" y="540527"/>
            <a:ext cx="206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Gemma3_4b_64r </a:t>
            </a:r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7101F-FD0D-4903-A74C-13A446970644}"/>
              </a:ext>
            </a:extLst>
          </p:cNvPr>
          <p:cNvSpPr txBox="1"/>
          <p:nvPr/>
        </p:nvSpPr>
        <p:spPr>
          <a:xfrm>
            <a:off x="653143" y="725193"/>
            <a:ext cx="120898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 err="1">
                <a:latin typeface="Pretendard ExtraLight"/>
                <a:ea typeface="Pretendard ExtraLight"/>
                <a:cs typeface="Pretendard ExtraLight"/>
              </a:rPr>
              <a:t>파인튜닝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(</a:t>
            </a:r>
            <a:r>
              <a:rPr lang="en-US" altLang="ko-KR" sz="1100" dirty="0" err="1">
                <a:latin typeface="Pretendard ExtraLight"/>
                <a:ea typeface="Pretendard ExtraLight"/>
                <a:cs typeface="Pretendard ExtraLight"/>
              </a:rPr>
              <a:t>wandb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)</a:t>
            </a:r>
            <a:endParaRPr lang="ko-KR" altLang="en-US" sz="1100" dirty="0">
              <a:latin typeface="Pretendard ExtraLight"/>
              <a:ea typeface="Pretendard ExtraLight"/>
              <a:cs typeface="Pretendar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2186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834FC0B-17D6-415A-A3E4-3879F5875214}"/>
              </a:ext>
            </a:extLst>
          </p:cNvPr>
          <p:cNvSpPr/>
          <p:nvPr/>
        </p:nvSpPr>
        <p:spPr>
          <a:xfrm>
            <a:off x="4296000" y="1739936"/>
            <a:ext cx="3600000" cy="3600000"/>
          </a:xfrm>
          <a:prstGeom prst="ellipse">
            <a:avLst/>
          </a:prstGeom>
          <a:solidFill>
            <a:srgbClr val="2260FF"/>
          </a:solidFill>
          <a:ln>
            <a:noFill/>
          </a:ln>
          <a:effectLst>
            <a:innerShdw blurRad="635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1208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파인튜닝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(</a:t>
            </a:r>
            <a:r>
              <a:rPr lang="en-US" altLang="ko-KR" sz="1100" dirty="0" err="1">
                <a:latin typeface="Pretendard ExtraLight"/>
                <a:ea typeface="Pretendard ExtraLight"/>
                <a:cs typeface="Pretendard ExtraLight"/>
              </a:rPr>
              <a:t>wandb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)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4766" y="540527"/>
            <a:ext cx="206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Gemma3_4b_16r 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19907" y="1146967"/>
            <a:ext cx="3600449" cy="2282033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71644" y="1127436"/>
            <a:ext cx="3600450" cy="2305839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7450" y="3737990"/>
            <a:ext cx="3600450" cy="2301201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24103" y="3737990"/>
            <a:ext cx="3600449" cy="2290876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3801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834FC0B-17D6-415A-A3E4-3879F5875214}"/>
              </a:ext>
            </a:extLst>
          </p:cNvPr>
          <p:cNvSpPr/>
          <p:nvPr/>
        </p:nvSpPr>
        <p:spPr>
          <a:xfrm>
            <a:off x="4296000" y="1739936"/>
            <a:ext cx="3600000" cy="3600000"/>
          </a:xfrm>
          <a:prstGeom prst="ellipse">
            <a:avLst/>
          </a:prstGeom>
          <a:solidFill>
            <a:srgbClr val="2260FF"/>
          </a:solidFill>
          <a:ln>
            <a:noFill/>
          </a:ln>
          <a:effectLst>
            <a:innerShdw blurRad="635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1208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파인튜닝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(</a:t>
            </a:r>
            <a:r>
              <a:rPr lang="en-US" altLang="ko-KR" sz="1100" dirty="0" err="1">
                <a:latin typeface="Pretendard ExtraLight"/>
                <a:ea typeface="Pretendard ExtraLight"/>
                <a:cs typeface="Pretendard ExtraLight"/>
              </a:rPr>
              <a:t>wandb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)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4766" y="540527"/>
            <a:ext cx="206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Gemma3_4b_48r </a:t>
            </a:r>
            <a:endParaRPr lang="ko-KR" altLang="en-US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3479A-0F03-42F7-A3AD-6437C0519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26" y="3743990"/>
            <a:ext cx="3591159" cy="2289909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1F0A1D-0DD9-4501-9363-9560C2D32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80" y="3743990"/>
            <a:ext cx="3576620" cy="2268101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B32B3A-2F22-431E-A6B9-53DC9AFD9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41" y="1178598"/>
            <a:ext cx="3591159" cy="2253561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F930658-51FA-42C7-AFE4-8255E6D38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26" y="1185867"/>
            <a:ext cx="3598428" cy="2246292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95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2834FC0B-17D6-415A-A3E4-3879F5875214}"/>
              </a:ext>
            </a:extLst>
          </p:cNvPr>
          <p:cNvSpPr/>
          <p:nvPr/>
        </p:nvSpPr>
        <p:spPr>
          <a:xfrm>
            <a:off x="4283693" y="1739936"/>
            <a:ext cx="3612307" cy="3600000"/>
          </a:xfrm>
          <a:prstGeom prst="ellipse">
            <a:avLst/>
          </a:prstGeom>
          <a:solidFill>
            <a:srgbClr val="2260FF"/>
          </a:solidFill>
          <a:ln>
            <a:noFill/>
          </a:ln>
          <a:effectLst>
            <a:innerShdw blurRad="635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1208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파인튜닝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(</a:t>
            </a:r>
            <a:r>
              <a:rPr lang="en-US" altLang="ko-KR" sz="1100" dirty="0" err="1">
                <a:latin typeface="Pretendard ExtraLight"/>
                <a:ea typeface="Pretendard ExtraLight"/>
                <a:cs typeface="Pretendard ExtraLight"/>
              </a:rPr>
              <a:t>wandb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)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BA59A-4967-4923-86A2-6CC1948C82CD}"/>
              </a:ext>
            </a:extLst>
          </p:cNvPr>
          <p:cNvSpPr txBox="1"/>
          <p:nvPr/>
        </p:nvSpPr>
        <p:spPr>
          <a:xfrm>
            <a:off x="4980138" y="540527"/>
            <a:ext cx="222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Llama-3.2_11b_64r 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62705-DDB1-46BC-B211-4B66482C0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74" y="3719058"/>
            <a:ext cx="4286112" cy="2268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32FCC6-561F-46EC-B550-DBEF05308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989" y="1161000"/>
            <a:ext cx="4091811" cy="2268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B84832-72AD-43E7-9A33-37C478796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13" y="3719058"/>
            <a:ext cx="4085683" cy="2268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70093CE-D612-417A-8A4B-0A77B5A9D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25" y="1170647"/>
            <a:ext cx="4286112" cy="2268000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553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E30646-7226-876D-F972-6DE27C7638D9}"/>
              </a:ext>
            </a:extLst>
          </p:cNvPr>
          <p:cNvSpPr txBox="1"/>
          <p:nvPr/>
        </p:nvSpPr>
        <p:spPr>
          <a:xfrm>
            <a:off x="1388193" y="2152641"/>
            <a:ext cx="1988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226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50" charset="-127"/>
              </a:rPr>
              <a:t>01</a:t>
            </a:r>
            <a:endParaRPr lang="ko-KR" altLang="en-US" sz="9600" dirty="0">
              <a:solidFill>
                <a:srgbClr val="2260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ExtraBold" panose="020009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332D14-86C0-4C25-B2FC-98AE125DAB60}"/>
              </a:ext>
            </a:extLst>
          </p:cNvPr>
          <p:cNvSpPr/>
          <p:nvPr/>
        </p:nvSpPr>
        <p:spPr>
          <a:xfrm>
            <a:off x="1638565" y="3186500"/>
            <a:ext cx="1487713" cy="40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98000" sy="98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E3BB0-D0E4-A8D5-7E5E-C9FBFFA586E9}"/>
              </a:ext>
            </a:extLst>
          </p:cNvPr>
          <p:cNvSpPr/>
          <p:nvPr/>
        </p:nvSpPr>
        <p:spPr>
          <a:xfrm>
            <a:off x="1638565" y="2780100"/>
            <a:ext cx="1487713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15E5F9-081F-3B67-74E8-85F67F594894}"/>
              </a:ext>
            </a:extLst>
          </p:cNvPr>
          <p:cNvSpPr/>
          <p:nvPr/>
        </p:nvSpPr>
        <p:spPr>
          <a:xfrm>
            <a:off x="1463356" y="3186501"/>
            <a:ext cx="1838131" cy="53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97D10-AC5A-ABE4-CE44-AC3F2C07B053}"/>
              </a:ext>
            </a:extLst>
          </p:cNvPr>
          <p:cNvSpPr txBox="1"/>
          <p:nvPr/>
        </p:nvSpPr>
        <p:spPr>
          <a:xfrm>
            <a:off x="1491783" y="3543254"/>
            <a:ext cx="178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목적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4930" y="4014353"/>
            <a:ext cx="22749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주제 선정 이유와</a:t>
            </a:r>
            <a:endParaRPr lang="en-US" altLang="ko-KR" sz="1200" dirty="0">
              <a:latin typeface="Pretendard Thin"/>
              <a:ea typeface="Pretendard Thin"/>
              <a:cs typeface="Pretendard Thin"/>
            </a:endParaRPr>
          </a:p>
          <a:p>
            <a:pPr lvl="0"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프로젝트 일정</a:t>
            </a:r>
            <a:r>
              <a:rPr lang="en-US" altLang="ko-KR" sz="1200" dirty="0">
                <a:latin typeface="Pretendard Thin"/>
                <a:ea typeface="Pretendard Thin"/>
                <a:cs typeface="Pretendard Thin"/>
              </a:rPr>
              <a:t>,</a:t>
            </a:r>
            <a:endParaRPr lang="ko-KR" altLang="en-US" sz="1200" dirty="0">
              <a:latin typeface="Pretendard Thin"/>
              <a:ea typeface="Pretendard Thin"/>
              <a:cs typeface="Pretendard Thin"/>
            </a:endParaRPr>
          </a:p>
          <a:p>
            <a:pPr lvl="0"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 이용자</a:t>
            </a:r>
            <a:r>
              <a:rPr lang="en-US" altLang="ko-KR" sz="1200" dirty="0">
                <a:latin typeface="Pretendard Thin"/>
                <a:ea typeface="Pretendard Thin"/>
                <a:cs typeface="Pretendard Thin"/>
              </a:rPr>
              <a:t>,</a:t>
            </a: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 서비스 페르소나와</a:t>
            </a:r>
          </a:p>
          <a:p>
            <a:pPr lvl="0" algn="ctr">
              <a:defRPr/>
            </a:pPr>
            <a:r>
              <a:rPr lang="en-US" altLang="ko-KR" sz="1200" dirty="0">
                <a:latin typeface="Pretendard Thin"/>
                <a:ea typeface="Pretendard Thin"/>
                <a:cs typeface="Pretendard Thin"/>
              </a:rPr>
              <a:t>UX/UI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CA934B-11D4-A7D0-8977-1E6C431687CF}"/>
              </a:ext>
            </a:extLst>
          </p:cNvPr>
          <p:cNvSpPr/>
          <p:nvPr/>
        </p:nvSpPr>
        <p:spPr>
          <a:xfrm>
            <a:off x="3970179" y="3186501"/>
            <a:ext cx="1838131" cy="53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494F52-A3CF-FC2A-59DC-0AB0C3CC59F0}"/>
              </a:ext>
            </a:extLst>
          </p:cNvPr>
          <p:cNvSpPr txBox="1"/>
          <p:nvPr/>
        </p:nvSpPr>
        <p:spPr>
          <a:xfrm>
            <a:off x="3663175" y="2152641"/>
            <a:ext cx="1988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50" charset="-127"/>
              </a:rPr>
              <a:t>02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  <a:cs typeface="Pretendard ExtraBold" panose="0200090300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755FF7-A304-5C5F-A2FF-B8F534A3A83C}"/>
              </a:ext>
            </a:extLst>
          </p:cNvPr>
          <p:cNvSpPr/>
          <p:nvPr/>
        </p:nvSpPr>
        <p:spPr>
          <a:xfrm>
            <a:off x="3913547" y="3186500"/>
            <a:ext cx="1487713" cy="40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98000" sy="98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D5AA34-9595-F914-AF2C-F354EEF68624}"/>
              </a:ext>
            </a:extLst>
          </p:cNvPr>
          <p:cNvSpPr/>
          <p:nvPr/>
        </p:nvSpPr>
        <p:spPr>
          <a:xfrm>
            <a:off x="3913547" y="2780100"/>
            <a:ext cx="1487713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CA19A4-98D4-FEDC-7276-5F9B05A90517}"/>
              </a:ext>
            </a:extLst>
          </p:cNvPr>
          <p:cNvSpPr/>
          <p:nvPr/>
        </p:nvSpPr>
        <p:spPr>
          <a:xfrm>
            <a:off x="3738338" y="3186501"/>
            <a:ext cx="1838131" cy="53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766765" y="3543254"/>
            <a:ext cx="1781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Pretendard Medium"/>
                <a:ea typeface="Pretendard Medium"/>
                <a:cs typeface="Pretendard Medium"/>
              </a:rPr>
              <a:t>서비스 제작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19912" y="4014353"/>
            <a:ext cx="22749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데이터셋과 </a:t>
            </a:r>
            <a:r>
              <a:rPr lang="ko-KR" altLang="en-US" sz="1200" dirty="0" err="1">
                <a:latin typeface="Pretendard Thin"/>
                <a:ea typeface="Pretendard Thin"/>
                <a:cs typeface="Pretendard Thin"/>
              </a:rPr>
              <a:t>전처리</a:t>
            </a: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 과정</a:t>
            </a:r>
            <a:r>
              <a:rPr lang="en-US" altLang="ko-KR" sz="1200" dirty="0">
                <a:latin typeface="Pretendard Thin"/>
                <a:ea typeface="Pretendard Thin"/>
                <a:cs typeface="Pretendard Thin"/>
              </a:rPr>
              <a:t>,</a:t>
            </a:r>
          </a:p>
          <a:p>
            <a:pPr lvl="0"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모델 선정 과정과</a:t>
            </a:r>
            <a:endParaRPr lang="en-US" altLang="ko-KR" sz="1200" dirty="0">
              <a:latin typeface="Pretendard Thin"/>
              <a:ea typeface="Pretendard Thin"/>
              <a:cs typeface="Pretendard Thin"/>
            </a:endParaRPr>
          </a:p>
          <a:p>
            <a:pPr lvl="0"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모델 성능비교</a:t>
            </a:r>
            <a:r>
              <a:rPr lang="en-US" altLang="ko-KR" sz="1200" dirty="0">
                <a:latin typeface="Pretendard Thin"/>
                <a:ea typeface="Pretendard Thin"/>
                <a:cs typeface="Pretendard Thin"/>
              </a:rPr>
              <a:t>,</a:t>
            </a:r>
          </a:p>
          <a:p>
            <a:pPr lvl="0" algn="ctr">
              <a:defRPr/>
            </a:pPr>
            <a:r>
              <a:rPr lang="en-US" altLang="ko-KR" sz="1200" dirty="0">
                <a:latin typeface="Pretendard Thin"/>
                <a:ea typeface="Pretendard Thin"/>
                <a:cs typeface="Pretendard Thin"/>
              </a:rPr>
              <a:t>AI Chat-bot,</a:t>
            </a:r>
          </a:p>
          <a:p>
            <a:pPr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아키텍처</a:t>
            </a:r>
            <a:endParaRPr lang="en-US" altLang="ko-KR" sz="1200" dirty="0">
              <a:latin typeface="Pretendard Thin"/>
              <a:ea typeface="Pretendard Thin"/>
              <a:cs typeface="Pretendard Thin"/>
            </a:endParaRPr>
          </a:p>
          <a:p>
            <a:pPr lvl="0" algn="ctr">
              <a:defRPr/>
            </a:pPr>
            <a:endParaRPr lang="ko-KR" altLang="en-US" sz="1200" dirty="0">
              <a:latin typeface="Pretendard Thin"/>
              <a:ea typeface="Pretendard Thin"/>
              <a:cs typeface="Pretendard Thin"/>
            </a:endParaRPr>
          </a:p>
          <a:p>
            <a:pPr lvl="0" algn="ctr">
              <a:defRPr/>
            </a:pPr>
            <a:endParaRPr lang="en-US" altLang="ko-KR" sz="1200" dirty="0">
              <a:latin typeface="Pretendard Thin"/>
              <a:ea typeface="Pretendard Thin"/>
              <a:cs typeface="Pretendard Thin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4751F3-C260-4E5C-8E8F-97A64BF873CB}"/>
              </a:ext>
            </a:extLst>
          </p:cNvPr>
          <p:cNvSpPr txBox="1"/>
          <p:nvPr/>
        </p:nvSpPr>
        <p:spPr>
          <a:xfrm>
            <a:off x="6116909" y="2152641"/>
            <a:ext cx="1988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2260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50" charset="-127"/>
              </a:rPr>
              <a:t>03</a:t>
            </a:r>
            <a:endParaRPr lang="ko-KR" altLang="en-US" sz="9600" dirty="0">
              <a:solidFill>
                <a:srgbClr val="2260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Pretendard ExtraBold" panose="020009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9DB0121-93FA-2818-5241-81D929AD66D0}"/>
              </a:ext>
            </a:extLst>
          </p:cNvPr>
          <p:cNvSpPr/>
          <p:nvPr/>
        </p:nvSpPr>
        <p:spPr>
          <a:xfrm>
            <a:off x="6367281" y="3186500"/>
            <a:ext cx="1487713" cy="40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98000" sy="98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507B81-A133-B214-2E85-549FCF2C3FF5}"/>
              </a:ext>
            </a:extLst>
          </p:cNvPr>
          <p:cNvSpPr/>
          <p:nvPr/>
        </p:nvSpPr>
        <p:spPr>
          <a:xfrm>
            <a:off x="6367281" y="2780100"/>
            <a:ext cx="1487713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DDB7805-A415-85D5-1E77-E565314644D7}"/>
              </a:ext>
            </a:extLst>
          </p:cNvPr>
          <p:cNvSpPr/>
          <p:nvPr/>
        </p:nvSpPr>
        <p:spPr>
          <a:xfrm>
            <a:off x="6192072" y="3186501"/>
            <a:ext cx="1838131" cy="53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220499" y="3543254"/>
            <a:ext cx="17812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latin typeface="Pretendard Medium"/>
                <a:ea typeface="Pretendard Medium"/>
                <a:cs typeface="Pretendard Medium"/>
              </a:rPr>
              <a:t>프로젝트 향방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973646" y="4014353"/>
            <a:ext cx="2274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협업 </a:t>
            </a:r>
            <a:r>
              <a:rPr lang="en-US" altLang="ko-KR" sz="1200" dirty="0">
                <a:latin typeface="Pretendard Thin"/>
                <a:ea typeface="Pretendard Thin"/>
                <a:cs typeface="Pretendard Thin"/>
              </a:rPr>
              <a:t>WBS,</a:t>
            </a:r>
          </a:p>
          <a:p>
            <a:pPr lvl="0"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향후 개선사항과</a:t>
            </a:r>
            <a:endParaRPr lang="en-US" altLang="ko-KR" sz="1200" dirty="0">
              <a:latin typeface="Pretendard Thin"/>
              <a:ea typeface="Pretendard Thin"/>
              <a:cs typeface="Pretendard Thin"/>
            </a:endParaRPr>
          </a:p>
          <a:p>
            <a:pPr lvl="0" algn="ctr">
              <a:defRPr/>
            </a:pPr>
            <a:r>
              <a:rPr lang="ko-KR" altLang="en-US" sz="1200" dirty="0">
                <a:latin typeface="Pretendard Thin"/>
                <a:ea typeface="Pretendard Thin"/>
                <a:cs typeface="Pretendard Thin"/>
              </a:rPr>
              <a:t>팀원 소감</a:t>
            </a:r>
            <a:endParaRPr lang="en-US" altLang="ko-KR" sz="1200" dirty="0">
              <a:latin typeface="Pretendard Thin"/>
              <a:ea typeface="Pretendard Thin"/>
              <a:cs typeface="Pretendard Thin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59598D-2227-AF88-B7D5-4ABFC385B847}"/>
              </a:ext>
            </a:extLst>
          </p:cNvPr>
          <p:cNvSpPr txBox="1"/>
          <p:nvPr/>
        </p:nvSpPr>
        <p:spPr>
          <a:xfrm>
            <a:off x="8742334" y="2152641"/>
            <a:ext cx="1988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HY견고딕" panose="02030600000101010101" pitchFamily="18" charset="-127"/>
                <a:ea typeface="HY견고딕" panose="02030600000101010101" pitchFamily="18" charset="-127"/>
                <a:cs typeface="Pretendard ExtraBold" panose="02000903000000020004" pitchFamily="50" charset="-127"/>
              </a:rPr>
              <a:t>04</a:t>
            </a:r>
            <a:endParaRPr lang="ko-KR" altLang="en-US" sz="9600" dirty="0">
              <a:latin typeface="HY견고딕" panose="02030600000101010101" pitchFamily="18" charset="-127"/>
              <a:ea typeface="HY견고딕" panose="02030600000101010101" pitchFamily="18" charset="-127"/>
              <a:cs typeface="Pretendard ExtraBold" panose="0200090300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5165E61-0785-7DE6-0967-8D7883FD2100}"/>
              </a:ext>
            </a:extLst>
          </p:cNvPr>
          <p:cNvSpPr/>
          <p:nvPr/>
        </p:nvSpPr>
        <p:spPr>
          <a:xfrm>
            <a:off x="8992706" y="3186500"/>
            <a:ext cx="1487713" cy="40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st="38100" dir="16200000" sx="98000" sy="98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BAC82FB-445D-0271-3649-531FA0793BA6}"/>
              </a:ext>
            </a:extLst>
          </p:cNvPr>
          <p:cNvSpPr/>
          <p:nvPr/>
        </p:nvSpPr>
        <p:spPr>
          <a:xfrm>
            <a:off x="8992706" y="2780100"/>
            <a:ext cx="1487713" cy="406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C0B3E4A-0446-2F08-067B-47667540FD3A}"/>
              </a:ext>
            </a:extLst>
          </p:cNvPr>
          <p:cNvSpPr/>
          <p:nvPr/>
        </p:nvSpPr>
        <p:spPr>
          <a:xfrm>
            <a:off x="8817497" y="3186501"/>
            <a:ext cx="1838131" cy="53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75BDC3-54AF-AA78-DF0F-4AC60D413BB5}"/>
              </a:ext>
            </a:extLst>
          </p:cNvPr>
          <p:cNvSpPr txBox="1"/>
          <p:nvPr/>
        </p:nvSpPr>
        <p:spPr>
          <a:xfrm>
            <a:off x="8845924" y="3543254"/>
            <a:ext cx="178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Q&amp;A</a:t>
            </a:r>
            <a:endParaRPr lang="ko-KR" altLang="en-US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599071" y="4014353"/>
            <a:ext cx="2274982" cy="269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200">
                <a:latin typeface="Pretendard Thin"/>
                <a:ea typeface="Pretendard Thin"/>
                <a:cs typeface="Pretendard Thin"/>
              </a:rPr>
              <a:t>질의응답시간</a:t>
            </a:r>
            <a:endParaRPr lang="en-US" altLang="ko-KR" sz="1200">
              <a:latin typeface="Pretendard Thin"/>
              <a:ea typeface="Pretendard Thin"/>
              <a:cs typeface="Pretendard Thin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0E4B43A-9D0D-C29C-7158-16ECD9DFF0FB}"/>
              </a:ext>
            </a:extLst>
          </p:cNvPr>
          <p:cNvGrpSpPr/>
          <p:nvPr/>
        </p:nvGrpSpPr>
        <p:grpSpPr>
          <a:xfrm>
            <a:off x="5410556" y="761495"/>
            <a:ext cx="1370888" cy="581798"/>
            <a:chOff x="5384433" y="1219181"/>
            <a:chExt cx="1370888" cy="58179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42D928-6CFC-21E3-64AD-6B671DD60167}"/>
                </a:ext>
              </a:extLst>
            </p:cNvPr>
            <p:cNvSpPr txBox="1"/>
            <p:nvPr/>
          </p:nvSpPr>
          <p:spPr>
            <a:xfrm>
              <a:off x="5384433" y="1219181"/>
              <a:ext cx="13708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2260FF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CONTENTS</a:t>
              </a:r>
              <a:endParaRPr lang="ko-KR" altLang="en-US" dirty="0">
                <a:solidFill>
                  <a:srgbClr val="2260FF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E86DE0-06B2-54EC-97D1-9267BE42FD8B}"/>
                </a:ext>
              </a:extLst>
            </p:cNvPr>
            <p:cNvSpPr txBox="1"/>
            <p:nvPr/>
          </p:nvSpPr>
          <p:spPr>
            <a:xfrm>
              <a:off x="5647519" y="1539369"/>
              <a:ext cx="8611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rgbClr val="2260FF"/>
                  </a:solidFill>
                  <a:latin typeface="Pretendard Thin" panose="02000203000000020004" pitchFamily="50" charset="-127"/>
                  <a:ea typeface="Pretendard Thin" panose="02000203000000020004" pitchFamily="50" charset="-127"/>
                  <a:cs typeface="Pretendard Thin" panose="02000203000000020004" pitchFamily="50" charset="-127"/>
                </a:rPr>
                <a:t>SWANCER!</a:t>
              </a:r>
              <a:endParaRPr lang="ko-KR" altLang="en-US" sz="1100" dirty="0">
                <a:solidFill>
                  <a:srgbClr val="2260FF"/>
                </a:solidFill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endParaRPr>
            </a:p>
          </p:txBody>
        </p:sp>
      </p:grpSp>
      <p:pic>
        <p:nvPicPr>
          <p:cNvPr id="13" name="그림 12" descr="그래픽, 스크린샷, 실루엣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34112B-B6C9-FDCC-115D-78907FA794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92" y="5017201"/>
            <a:ext cx="905114" cy="90511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3EEC26-378A-43AF-BF20-D8E06D56E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066" y="5186726"/>
            <a:ext cx="680674" cy="680674"/>
          </a:xfrm>
          <a:prstGeom prst="rect">
            <a:avLst/>
          </a:prstGeom>
        </p:spPr>
      </p:pic>
      <p:pic>
        <p:nvPicPr>
          <p:cNvPr id="25" name="그림 24" descr="그래픽, 스크린샷, 상징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538BDA-2E8A-9AAF-C262-5E0EBB35AB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40" y="5235642"/>
            <a:ext cx="700874" cy="70087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B9962E-86A8-0F1F-7F65-0178A92DA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645" y="5235643"/>
            <a:ext cx="753834" cy="7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7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143" y="725193"/>
            <a:ext cx="167545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 err="1">
                <a:latin typeface="Pretendard ExtraLight"/>
                <a:ea typeface="Pretendard ExtraLight"/>
                <a:cs typeface="Pretendard ExtraLight"/>
              </a:rPr>
              <a:t>파인튜닝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(</a:t>
            </a:r>
            <a:r>
              <a:rPr lang="ko-KR" altLang="en-US" sz="1100" dirty="0" err="1">
                <a:latin typeface="Pretendard ExtraLight"/>
                <a:ea typeface="Pretendard ExtraLight"/>
                <a:cs typeface="Pretendard ExtraLight"/>
              </a:rPr>
              <a:t>컨퓨전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매트릭스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)</a:t>
            </a:r>
            <a:endParaRPr lang="ko-KR" altLang="en-US" sz="1100" dirty="0">
              <a:latin typeface="Pretendard ExtraLight"/>
              <a:ea typeface="Pretendard ExtraLight"/>
              <a:cs typeface="Pretendard Extra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431FED-382C-4E9A-8EE3-A6EB4FC3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9" y="1400063"/>
            <a:ext cx="5037598" cy="4512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D14E09-2D6E-4FF0-94CA-91A98BAC4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947" y="1355429"/>
            <a:ext cx="5527855" cy="460211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785CDE-451B-44E0-B476-3598980DC5CF}"/>
              </a:ext>
            </a:extLst>
          </p:cNvPr>
          <p:cNvCxnSpPr>
            <a:cxnSpLocks/>
          </p:cNvCxnSpPr>
          <p:nvPr/>
        </p:nvCxnSpPr>
        <p:spPr>
          <a:xfrm>
            <a:off x="6096000" y="1400063"/>
            <a:ext cx="0" cy="4557485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BFEFEB-3D1A-41EC-9818-2901343AC1E9}"/>
              </a:ext>
            </a:extLst>
          </p:cNvPr>
          <p:cNvSpPr txBox="1"/>
          <p:nvPr/>
        </p:nvSpPr>
        <p:spPr>
          <a:xfrm>
            <a:off x="8422558" y="5877508"/>
            <a:ext cx="152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GPT 4o mini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05271A-FE60-444B-911F-81F565F49948}"/>
              </a:ext>
            </a:extLst>
          </p:cNvPr>
          <p:cNvSpPr txBox="1"/>
          <p:nvPr/>
        </p:nvSpPr>
        <p:spPr>
          <a:xfrm>
            <a:off x="2041382" y="5877508"/>
            <a:ext cx="215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Gemma3_4b_r64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70FC4-09B7-4FE6-8512-FF5D579E263F}"/>
              </a:ext>
            </a:extLst>
          </p:cNvPr>
          <p:cNvSpPr txBox="1"/>
          <p:nvPr/>
        </p:nvSpPr>
        <p:spPr>
          <a:xfrm>
            <a:off x="3796816" y="881469"/>
            <a:ext cx="459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파인튜닝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모델과 추론 모델의 정확도 차이</a:t>
            </a:r>
          </a:p>
        </p:txBody>
      </p:sp>
    </p:spTree>
    <p:extLst>
      <p:ext uri="{BB962C8B-B14F-4D97-AF65-F5344CB8AC3E}">
        <p14:creationId xmlns:p14="http://schemas.microsoft.com/office/powerpoint/2010/main" val="223024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143" y="725193"/>
            <a:ext cx="167545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 err="1">
                <a:latin typeface="Pretendard ExtraLight"/>
                <a:ea typeface="Pretendard ExtraLight"/>
                <a:cs typeface="Pretendard ExtraLight"/>
              </a:rPr>
              <a:t>파인튜닝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(</a:t>
            </a:r>
            <a:r>
              <a:rPr lang="ko-KR" altLang="en-US" sz="1100" dirty="0" err="1">
                <a:latin typeface="Pretendard ExtraLight"/>
                <a:ea typeface="Pretendard ExtraLight"/>
                <a:cs typeface="Pretendard ExtraLight"/>
              </a:rPr>
              <a:t>컨퓨전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매트릭스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)</a:t>
            </a:r>
            <a:endParaRPr lang="ko-KR" altLang="en-US" sz="1100" dirty="0">
              <a:latin typeface="Pretendard ExtraLight"/>
              <a:ea typeface="Pretendard ExtraLight"/>
              <a:cs typeface="Pretendard Extra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431FED-382C-4E9A-8EE3-A6EB4FC3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69" y="1400063"/>
            <a:ext cx="5037598" cy="4512849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785CDE-451B-44E0-B476-3598980DC5CF}"/>
              </a:ext>
            </a:extLst>
          </p:cNvPr>
          <p:cNvCxnSpPr>
            <a:cxnSpLocks/>
          </p:cNvCxnSpPr>
          <p:nvPr/>
        </p:nvCxnSpPr>
        <p:spPr>
          <a:xfrm>
            <a:off x="6096000" y="1400063"/>
            <a:ext cx="0" cy="4557485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05271A-FE60-444B-911F-81F565F49948}"/>
              </a:ext>
            </a:extLst>
          </p:cNvPr>
          <p:cNvSpPr txBox="1"/>
          <p:nvPr/>
        </p:nvSpPr>
        <p:spPr>
          <a:xfrm>
            <a:off x="1929043" y="5877508"/>
            <a:ext cx="215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Gemma3_4b_r64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5A743-5B65-44FF-9395-B678D58A8B91}"/>
              </a:ext>
            </a:extLst>
          </p:cNvPr>
          <p:cNvSpPr txBox="1"/>
          <p:nvPr/>
        </p:nvSpPr>
        <p:spPr>
          <a:xfrm>
            <a:off x="8110787" y="5877508"/>
            <a:ext cx="215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Gemma3_4b_r16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A6FB82-3F86-40B0-962B-9DE836098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87" y="1377508"/>
            <a:ext cx="5037572" cy="45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932609-08B6-466F-BA8B-807A54747E15}"/>
              </a:ext>
            </a:extLst>
          </p:cNvPr>
          <p:cNvSpPr txBox="1"/>
          <p:nvPr/>
        </p:nvSpPr>
        <p:spPr>
          <a:xfrm>
            <a:off x="3577215" y="881469"/>
            <a:ext cx="503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모델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하이퍼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파라미터에 따른 정확도 차이</a:t>
            </a:r>
          </a:p>
        </p:txBody>
      </p:sp>
    </p:spTree>
    <p:extLst>
      <p:ext uri="{BB962C8B-B14F-4D97-AF65-F5344CB8AC3E}">
        <p14:creationId xmlns:p14="http://schemas.microsoft.com/office/powerpoint/2010/main" val="1644734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143" y="725193"/>
            <a:ext cx="167545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 err="1">
                <a:latin typeface="Pretendard ExtraLight"/>
                <a:ea typeface="Pretendard ExtraLight"/>
                <a:cs typeface="Pretendard ExtraLight"/>
              </a:rPr>
              <a:t>파인튜닝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(</a:t>
            </a:r>
            <a:r>
              <a:rPr lang="ko-KR" altLang="en-US" sz="1100" dirty="0" err="1">
                <a:latin typeface="Pretendard ExtraLight"/>
                <a:ea typeface="Pretendard ExtraLight"/>
                <a:cs typeface="Pretendard ExtraLight"/>
              </a:rPr>
              <a:t>컨퓨전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매트릭스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)</a:t>
            </a:r>
            <a:endParaRPr lang="ko-KR" altLang="en-US" sz="1100" dirty="0">
              <a:latin typeface="Pretendard ExtraLight"/>
              <a:ea typeface="Pretendard ExtraLight"/>
              <a:cs typeface="Pretendard ExtraLigh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B785CDE-451B-44E0-B476-3598980DC5CF}"/>
              </a:ext>
            </a:extLst>
          </p:cNvPr>
          <p:cNvCxnSpPr>
            <a:cxnSpLocks/>
          </p:cNvCxnSpPr>
          <p:nvPr/>
        </p:nvCxnSpPr>
        <p:spPr>
          <a:xfrm>
            <a:off x="6096000" y="1400063"/>
            <a:ext cx="0" cy="4557485"/>
          </a:xfrm>
          <a:prstGeom prst="line">
            <a:avLst/>
          </a:prstGeom>
          <a:ln w="4762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05271A-FE60-444B-911F-81F565F49948}"/>
              </a:ext>
            </a:extLst>
          </p:cNvPr>
          <p:cNvSpPr txBox="1"/>
          <p:nvPr/>
        </p:nvSpPr>
        <p:spPr>
          <a:xfrm>
            <a:off x="1929042" y="5877508"/>
            <a:ext cx="215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Gemma3_4b_r48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5A743-5B65-44FF-9395-B678D58A8B91}"/>
              </a:ext>
            </a:extLst>
          </p:cNvPr>
          <p:cNvSpPr txBox="1"/>
          <p:nvPr/>
        </p:nvSpPr>
        <p:spPr>
          <a:xfrm>
            <a:off x="8110787" y="5877508"/>
            <a:ext cx="2152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Llama 3.2 11b 64r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32609-08B6-466F-BA8B-807A54747E15}"/>
              </a:ext>
            </a:extLst>
          </p:cNvPr>
          <p:cNvSpPr txBox="1"/>
          <p:nvPr/>
        </p:nvSpPr>
        <p:spPr>
          <a:xfrm>
            <a:off x="3493432" y="879155"/>
            <a:ext cx="520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모델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하이퍼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파라미터에 따른 정확도 차이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494B12-8656-476D-87D4-8777B1345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65" y="1377508"/>
            <a:ext cx="5896014" cy="450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EBFF45-ECF7-40AB-AF8D-858C74FBF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" y="1248487"/>
            <a:ext cx="5205138" cy="45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0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143" y="725193"/>
            <a:ext cx="1034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 err="1">
                <a:latin typeface="Pretendard ExtraLight"/>
                <a:ea typeface="Pretendard ExtraLight"/>
                <a:cs typeface="Pretendard ExtraLight"/>
              </a:rPr>
              <a:t>파인튜닝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 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(</a:t>
            </a: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차트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)</a:t>
            </a:r>
            <a:endParaRPr lang="ko-KR" altLang="en-US" sz="1100" dirty="0">
              <a:latin typeface="Pretendard ExtraLight"/>
              <a:ea typeface="Pretendard ExtraLight"/>
              <a:cs typeface="Pretendard Extra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327AFF-B603-4E11-A9F8-C5D8C64F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46" y="0"/>
            <a:ext cx="58189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4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2987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파인튜닝한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모델 배포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806FF2-ABCF-4CF4-B267-E2719FF11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8" y="5799385"/>
            <a:ext cx="6706536" cy="333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6733372-8BB0-4905-A5BC-32D121B4B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30" y="2019134"/>
            <a:ext cx="4928577" cy="33687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E10C6FB-225E-4FA0-85C1-9AF5A4EFD1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5"/>
          <a:stretch/>
        </p:blipFill>
        <p:spPr>
          <a:xfrm>
            <a:off x="795398" y="2019134"/>
            <a:ext cx="5731332" cy="15717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CEE4A0-AD37-4170-A695-ED06555FB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98" y="4143583"/>
            <a:ext cx="5731332" cy="12443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A74405-F050-4744-B281-A17F6C464887}"/>
              </a:ext>
            </a:extLst>
          </p:cNvPr>
          <p:cNvSpPr txBox="1"/>
          <p:nvPr/>
        </p:nvSpPr>
        <p:spPr>
          <a:xfrm>
            <a:off x="795398" y="5450573"/>
            <a:ext cx="2048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 가져오는 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87FCE3-37B0-443B-941A-D84F40838035}"/>
              </a:ext>
            </a:extLst>
          </p:cNvPr>
          <p:cNvSpPr txBox="1"/>
          <p:nvPr/>
        </p:nvSpPr>
        <p:spPr>
          <a:xfrm>
            <a:off x="795398" y="1398261"/>
            <a:ext cx="2048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Runpod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엔드포인트</a:t>
            </a:r>
            <a:endParaRPr lang="ko-KR" altLang="en-US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5196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BE7B54D6-EC62-401B-865B-6FE389315A05}"/>
              </a:ext>
            </a:extLst>
          </p:cNvPr>
          <p:cNvSpPr/>
          <p:nvPr/>
        </p:nvSpPr>
        <p:spPr>
          <a:xfrm>
            <a:off x="1480667" y="1268212"/>
            <a:ext cx="4320000" cy="4320000"/>
          </a:xfrm>
          <a:prstGeom prst="ellipse">
            <a:avLst/>
          </a:prstGeom>
          <a:gradFill flip="none" rotWithShape="1">
            <a:gsLst>
              <a:gs pos="90000">
                <a:srgbClr val="2260FF"/>
              </a:gs>
              <a:gs pos="14000">
                <a:srgbClr val="7DA2FF">
                  <a:tint val="44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1270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260FF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2987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AI</a:t>
            </a:r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Chat-bot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8260" y="2778630"/>
            <a:ext cx="2051958" cy="205195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3" name="TextBox 50"/>
          <p:cNvSpPr txBox="1"/>
          <p:nvPr/>
        </p:nvSpPr>
        <p:spPr>
          <a:xfrm>
            <a:off x="2423744" y="5701630"/>
            <a:ext cx="2433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dirty="0">
                <a:latin typeface="Pretendard Medium"/>
                <a:ea typeface="Pretendard Medium"/>
                <a:cs typeface="Pretendard Medium"/>
              </a:rPr>
              <a:t>AI</a:t>
            </a:r>
            <a:r>
              <a:rPr lang="ko-KR" altLang="en-US" sz="2000" dirty="0">
                <a:latin typeface="Pretendard Medium"/>
                <a:ea typeface="Pretendard Medium"/>
                <a:cs typeface="Pretendard Medium"/>
              </a:rPr>
              <a:t> 도우미</a:t>
            </a:r>
          </a:p>
        </p:txBody>
      </p:sp>
      <p:sp>
        <p:nvSpPr>
          <p:cNvPr id="14" name="TextBox 51"/>
          <p:cNvSpPr txBox="1"/>
          <p:nvPr/>
        </p:nvSpPr>
        <p:spPr>
          <a:xfrm>
            <a:off x="7810430" y="4204794"/>
            <a:ext cx="3562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도우미에게 진료 예약도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lvl="0" algn="ctr">
              <a:defRPr/>
            </a:pP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맡길 수 있습니다</a:t>
            </a:r>
          </a:p>
        </p:txBody>
      </p:sp>
      <p:sp>
        <p:nvSpPr>
          <p:cNvPr id="10" name="TextBox 51">
            <a:extLst>
              <a:ext uri="{FF2B5EF4-FFF2-40B4-BE49-F238E27FC236}">
                <a16:creationId xmlns:a16="http://schemas.microsoft.com/office/drawing/2014/main" id="{15684489-88AD-4271-BEDC-AF178FB3C731}"/>
              </a:ext>
            </a:extLst>
          </p:cNvPr>
          <p:cNvSpPr txBox="1"/>
          <p:nvPr/>
        </p:nvSpPr>
        <p:spPr>
          <a:xfrm>
            <a:off x="7810429" y="2196712"/>
            <a:ext cx="3229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AI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도우미에게 궁금한 질병에 대해 물어보세요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9EEABD-1945-406A-B84C-F3D84E0389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10635" y="2129047"/>
            <a:ext cx="1299165" cy="12991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6A4709-E0D5-4745-9F1F-8480C14B98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95" y="1834762"/>
            <a:ext cx="1200329" cy="12003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3D4E5C-CDB2-4BA5-94FE-EEA2035EB6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095" y="3822909"/>
            <a:ext cx="1200329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1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0C56D5-B199-4162-B844-26349A15B47B}"/>
              </a:ext>
            </a:extLst>
          </p:cNvPr>
          <p:cNvSpPr/>
          <p:nvPr/>
        </p:nvSpPr>
        <p:spPr>
          <a:xfrm>
            <a:off x="5799622" y="4677699"/>
            <a:ext cx="4824836" cy="1468785"/>
          </a:xfrm>
          <a:prstGeom prst="rect">
            <a:avLst/>
          </a:prstGeom>
          <a:noFill/>
          <a:ln w="76200">
            <a:solidFill>
              <a:srgbClr val="CAD6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9EFBD-F030-4BAC-9F40-6D746E3CE0BF}"/>
              </a:ext>
            </a:extLst>
          </p:cNvPr>
          <p:cNvSpPr/>
          <p:nvPr/>
        </p:nvSpPr>
        <p:spPr>
          <a:xfrm>
            <a:off x="5799622" y="1957103"/>
            <a:ext cx="4824836" cy="2372322"/>
          </a:xfrm>
          <a:prstGeom prst="rect">
            <a:avLst/>
          </a:prstGeom>
          <a:noFill/>
          <a:ln w="76200">
            <a:solidFill>
              <a:srgbClr val="7DA2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E0D373-6C55-4776-9655-96F846DAB0C2}"/>
              </a:ext>
            </a:extLst>
          </p:cNvPr>
          <p:cNvSpPr/>
          <p:nvPr/>
        </p:nvSpPr>
        <p:spPr>
          <a:xfrm>
            <a:off x="1399117" y="1957103"/>
            <a:ext cx="3719577" cy="4481797"/>
          </a:xfrm>
          <a:prstGeom prst="rect">
            <a:avLst/>
          </a:prstGeom>
          <a:noFill/>
          <a:ln w="76200" cap="flat">
            <a:solidFill>
              <a:srgbClr val="2260FF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2987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RAG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7EA02-7560-4B03-836A-920A04E32B24}"/>
              </a:ext>
            </a:extLst>
          </p:cNvPr>
          <p:cNvSpPr txBox="1"/>
          <p:nvPr/>
        </p:nvSpPr>
        <p:spPr>
          <a:xfrm>
            <a:off x="1399117" y="1131747"/>
            <a:ext cx="252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RAG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A04E8-2A26-4167-BDE9-D54A527BF48B}"/>
              </a:ext>
            </a:extLst>
          </p:cNvPr>
          <p:cNvSpPr txBox="1"/>
          <p:nvPr/>
        </p:nvSpPr>
        <p:spPr>
          <a:xfrm>
            <a:off x="1490061" y="1445908"/>
            <a:ext cx="9302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대규모 언어 모델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(LLM)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 학습 데이터 소스 외에 신뢰 가능한 지식 베이스를 참조하게 하는 기술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– </a:t>
            </a:r>
            <a:r>
              <a:rPr lang="en-US" altLang="ko-KR" sz="1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Qdrant</a:t>
            </a:r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</a:t>
            </a:r>
            <a:endParaRPr lang="en-US" altLang="ko-KR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sz="1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291C7A-F7C2-4CF4-B9A5-2E9892349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17" y="1957103"/>
            <a:ext cx="3719577" cy="44817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AF687C-6E47-414E-90AF-8DEA6F531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22" y="1957103"/>
            <a:ext cx="4824836" cy="23723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700CB4-7DBF-45AE-AF04-298863B20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22" y="4677699"/>
            <a:ext cx="4824836" cy="146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2987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진료예약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7EA02-7560-4B03-836A-920A04E32B24}"/>
              </a:ext>
            </a:extLst>
          </p:cNvPr>
          <p:cNvSpPr txBox="1"/>
          <p:nvPr/>
        </p:nvSpPr>
        <p:spPr>
          <a:xfrm>
            <a:off x="3157361" y="1151466"/>
            <a:ext cx="655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OpenAI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API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로는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DB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접근 불가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-&gt;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새 에이전트 제작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2F02E9-5C1B-481E-9DAD-5BC3FFD8B80A}"/>
              </a:ext>
            </a:extLst>
          </p:cNvPr>
          <p:cNvGrpSpPr/>
          <p:nvPr/>
        </p:nvGrpSpPr>
        <p:grpSpPr>
          <a:xfrm>
            <a:off x="6819256" y="3255946"/>
            <a:ext cx="4630058" cy="906929"/>
            <a:chOff x="5799028" y="1975376"/>
            <a:chExt cx="4153480" cy="69302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CB9EFBD-F030-4BAC-9F40-6D746E3CE0BF}"/>
                </a:ext>
              </a:extLst>
            </p:cNvPr>
            <p:cNvSpPr/>
            <p:nvPr/>
          </p:nvSpPr>
          <p:spPr>
            <a:xfrm>
              <a:off x="5799622" y="1982503"/>
              <a:ext cx="4152886" cy="685896"/>
            </a:xfrm>
            <a:prstGeom prst="rect">
              <a:avLst/>
            </a:prstGeom>
            <a:noFill/>
            <a:ln w="76200">
              <a:solidFill>
                <a:srgbClr val="7DA2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A5012B-8545-4713-99BB-7EB95C5A7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028" y="1975376"/>
              <a:ext cx="4153480" cy="68589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64D2B47-86FA-4B97-9B29-68E55EFF7C60}"/>
              </a:ext>
            </a:extLst>
          </p:cNvPr>
          <p:cNvGrpSpPr/>
          <p:nvPr/>
        </p:nvGrpSpPr>
        <p:grpSpPr>
          <a:xfrm>
            <a:off x="742042" y="1997403"/>
            <a:ext cx="5564505" cy="3424016"/>
            <a:chOff x="531495" y="1988076"/>
            <a:chExt cx="5132061" cy="312513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FE0D373-6C55-4776-9655-96F846DAB0C2}"/>
                </a:ext>
              </a:extLst>
            </p:cNvPr>
            <p:cNvSpPr/>
            <p:nvPr/>
          </p:nvSpPr>
          <p:spPr>
            <a:xfrm>
              <a:off x="532089" y="1988076"/>
              <a:ext cx="5131467" cy="3125139"/>
            </a:xfrm>
            <a:prstGeom prst="rect">
              <a:avLst/>
            </a:prstGeom>
            <a:noFill/>
            <a:ln w="76200" cap="flat">
              <a:solidFill>
                <a:srgbClr val="2260FF"/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6EB5E3-41E1-4570-B09C-6B51E8933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495" y="1988076"/>
              <a:ext cx="5131467" cy="3125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2291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502868-3069-4BB1-A531-1253A72E0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45" y="413916"/>
            <a:ext cx="10278909" cy="60301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아키텍처</a:t>
            </a:r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 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90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29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향방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143" y="725193"/>
            <a:ext cx="99738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진행현황</a:t>
            </a:r>
            <a:r>
              <a:rPr lang="en-US" altLang="ko-KR" sz="1100" dirty="0">
                <a:latin typeface="Pretendard ExtraLight"/>
                <a:ea typeface="Pretendard ExtraLight"/>
                <a:cs typeface="Pretendard ExtraLight"/>
              </a:rPr>
              <a:t>WBS</a:t>
            </a:r>
            <a:endParaRPr lang="ko-KR" altLang="en-US" sz="1100" dirty="0">
              <a:latin typeface="Pretendard ExtraLight"/>
              <a:ea typeface="Pretendard ExtraLight"/>
              <a:cs typeface="Pretendard Extra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14F051-67E5-43B2-8FEA-9435D80C1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063747"/>
            <a:ext cx="10954512" cy="55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92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CE8E2D-CEFF-EE69-04D9-85A077B4A929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9DF20-93BB-34FB-726D-C2EF114DBC4F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76396-C9AB-E736-63FA-0A9D2CD50E84}"/>
              </a:ext>
            </a:extLst>
          </p:cNvPr>
          <p:cNvSpPr txBox="1"/>
          <p:nvPr/>
        </p:nvSpPr>
        <p:spPr>
          <a:xfrm>
            <a:off x="653144" y="72519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주제 선정 이유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E9D687A-8CEE-E98F-FBF6-4725E98EB992}"/>
              </a:ext>
            </a:extLst>
          </p:cNvPr>
          <p:cNvSpPr/>
          <p:nvPr/>
        </p:nvSpPr>
        <p:spPr>
          <a:xfrm>
            <a:off x="4830147" y="1959947"/>
            <a:ext cx="2531706" cy="2531706"/>
          </a:xfrm>
          <a:prstGeom prst="ellipse">
            <a:avLst/>
          </a:prstGeom>
          <a:solidFill>
            <a:srgbClr val="2260FF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7470E8B-F754-56C3-6E97-545280CF5D4D}"/>
              </a:ext>
            </a:extLst>
          </p:cNvPr>
          <p:cNvSpPr/>
          <p:nvPr/>
        </p:nvSpPr>
        <p:spPr>
          <a:xfrm>
            <a:off x="8176771" y="1959947"/>
            <a:ext cx="2531706" cy="25317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CAB73A0-DED5-99BA-DE14-4800DB3039B2}"/>
              </a:ext>
            </a:extLst>
          </p:cNvPr>
          <p:cNvSpPr/>
          <p:nvPr/>
        </p:nvSpPr>
        <p:spPr>
          <a:xfrm>
            <a:off x="1483523" y="1959947"/>
            <a:ext cx="2531706" cy="25317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9E6B6-9030-E896-0FBD-DF398C1E320C}"/>
              </a:ext>
            </a:extLst>
          </p:cNvPr>
          <p:cNvSpPr txBox="1"/>
          <p:nvPr/>
        </p:nvSpPr>
        <p:spPr>
          <a:xfrm>
            <a:off x="1858738" y="4833951"/>
            <a:ext cx="178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피부 종양 데이터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1885" y="5305050"/>
            <a:ext cx="2274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Pretendard Thin"/>
                <a:ea typeface="Pretendard Thin"/>
                <a:cs typeface="Pretendard Thin"/>
              </a:rPr>
              <a:t>좋은 데이터셋을 발견해 이 데이터에</a:t>
            </a:r>
            <a:endParaRPr lang="en-US" altLang="ko-KR" sz="1000" dirty="0">
              <a:latin typeface="Pretendard Thin"/>
              <a:ea typeface="Pretendard Thin"/>
              <a:cs typeface="Pretendard Thin"/>
            </a:endParaRPr>
          </a:p>
          <a:p>
            <a:pPr lvl="0" algn="ctr">
              <a:defRPr/>
            </a:pPr>
            <a:r>
              <a:rPr lang="ko-KR" altLang="en-US" sz="1000" dirty="0">
                <a:latin typeface="Pretendard Thin"/>
                <a:ea typeface="Pretendard Thin"/>
                <a:cs typeface="Pretendard Thin"/>
              </a:rPr>
              <a:t>대해 공부</a:t>
            </a:r>
            <a:endParaRPr lang="en-US" altLang="ko-KR" sz="1000" dirty="0">
              <a:latin typeface="Pretendard Thin"/>
              <a:ea typeface="Pretendard Thin"/>
              <a:cs typeface="Pretendard Thi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F72123-7282-1344-1887-60AA7745D680}"/>
              </a:ext>
            </a:extLst>
          </p:cNvPr>
          <p:cNvSpPr txBox="1"/>
          <p:nvPr/>
        </p:nvSpPr>
        <p:spPr>
          <a:xfrm>
            <a:off x="5205361" y="4833951"/>
            <a:ext cx="178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피부 질환 조기 발견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9D5557-887B-0C52-0059-8553E45A011F}"/>
              </a:ext>
            </a:extLst>
          </p:cNvPr>
          <p:cNvSpPr txBox="1"/>
          <p:nvPr/>
        </p:nvSpPr>
        <p:spPr>
          <a:xfrm>
            <a:off x="4958508" y="5305050"/>
            <a:ext cx="227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latin typeface="Pretendard Thin"/>
                <a:ea typeface="Pretendard Thin"/>
                <a:cs typeface="Pretendard Thin"/>
              </a:rPr>
              <a:t>피부 질환은 조기 발견 시 </a:t>
            </a:r>
            <a:endParaRPr lang="en-US" altLang="ko-KR" sz="1000" dirty="0">
              <a:latin typeface="Pretendard Thin"/>
              <a:ea typeface="Pretendard Thin"/>
              <a:cs typeface="Pretendard Thin"/>
            </a:endParaRPr>
          </a:p>
          <a:p>
            <a:pPr lvl="0" algn="ctr">
              <a:defRPr/>
            </a:pPr>
            <a:r>
              <a:rPr lang="ko-KR" altLang="en-US" sz="1000" dirty="0">
                <a:latin typeface="Pretendard Thin"/>
                <a:ea typeface="Pretendard Thin"/>
                <a:cs typeface="Pretendard Thin"/>
              </a:rPr>
              <a:t>치료 성공률 상승</a:t>
            </a:r>
            <a:endParaRPr lang="en-US" altLang="ko-KR" sz="1000" dirty="0">
              <a:latin typeface="Pretendard Thin"/>
              <a:ea typeface="Pretendard Thin"/>
              <a:cs typeface="Pretendard Thin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37296D-85A8-4302-8E53-B8CEA1F660F2}"/>
              </a:ext>
            </a:extLst>
          </p:cNvPr>
          <p:cNvSpPr txBox="1"/>
          <p:nvPr/>
        </p:nvSpPr>
        <p:spPr>
          <a:xfrm>
            <a:off x="8551986" y="4833951"/>
            <a:ext cx="178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챗봇으로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진료관리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AB8327-58F0-B742-D885-DC7C12550502}"/>
              </a:ext>
            </a:extLst>
          </p:cNvPr>
          <p:cNvSpPr txBox="1"/>
          <p:nvPr/>
        </p:nvSpPr>
        <p:spPr>
          <a:xfrm>
            <a:off x="8305133" y="5305050"/>
            <a:ext cx="2274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챗봇을</a:t>
            </a:r>
            <a:r>
              <a:rPr lang="ko-KR" altLang="en-US" sz="10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이용해</a:t>
            </a:r>
            <a:endParaRPr lang="en-US" altLang="ko-KR" sz="10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algn="ctr"/>
            <a:r>
              <a:rPr lang="ko-KR" altLang="en-US" sz="10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병원 진료 예약</a:t>
            </a:r>
            <a:r>
              <a:rPr lang="en-US" altLang="ko-KR" sz="10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10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변경</a:t>
            </a:r>
            <a:r>
              <a:rPr lang="en-US" altLang="ko-KR" sz="10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sz="10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취소 가능</a:t>
            </a:r>
            <a:endParaRPr lang="en-US" altLang="ko-KR" sz="10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979CC-581E-49C1-A5D3-F75B57709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00" y="2658800"/>
            <a:ext cx="1134000" cy="113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15CB7A-7618-4654-A17B-CEBB3B74AB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624" y="2658800"/>
            <a:ext cx="1134000" cy="113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B720D9-17C3-4C4C-BEC7-4A4BD47F8C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376" y="2661151"/>
            <a:ext cx="1134000" cy="11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41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85A1455-433D-4976-9828-00795F872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8544" y="1630075"/>
            <a:ext cx="2051958" cy="205195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B2B6ADA-A985-4DB1-863B-96C179E15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0919" y="980492"/>
            <a:ext cx="1299165" cy="12991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29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향방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143" y="725193"/>
            <a:ext cx="9797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향후 확장 방향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CAADDA-1159-4CAB-B9C5-368FB1BF0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77" y="1526573"/>
            <a:ext cx="2430274" cy="2430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296BF6-A56C-46D3-ABC1-DC011171F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15" y="1211567"/>
            <a:ext cx="2888974" cy="28889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46019A-39AE-475C-B46F-CD8C5A2B817C}"/>
              </a:ext>
            </a:extLst>
          </p:cNvPr>
          <p:cNvSpPr txBox="1"/>
          <p:nvPr/>
        </p:nvSpPr>
        <p:spPr>
          <a:xfrm>
            <a:off x="3140584" y="4336787"/>
            <a:ext cx="228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피부질환 진단 모델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31B27-977B-412C-A4E0-BB98E7562E19}"/>
              </a:ext>
            </a:extLst>
          </p:cNvPr>
          <p:cNvSpPr txBox="1"/>
          <p:nvPr/>
        </p:nvSpPr>
        <p:spPr>
          <a:xfrm>
            <a:off x="7370318" y="4336787"/>
            <a:ext cx="228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진료 예약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도우미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A6591E-6CD9-4C61-A509-CF7841D55675}"/>
              </a:ext>
            </a:extLst>
          </p:cNvPr>
          <p:cNvSpPr txBox="1"/>
          <p:nvPr/>
        </p:nvSpPr>
        <p:spPr>
          <a:xfrm>
            <a:off x="2259261" y="4995738"/>
            <a:ext cx="7673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진단하고</a:t>
            </a:r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,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더 나아가 증상이나 위험도까지 알려주고 그에 따라 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  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진료 예약까지 연결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데이터셋 증강으로 더 많은 양의 데이터를 가지고 </a:t>
            </a:r>
            <a:r>
              <a:rPr lang="ko-KR" altLang="en-US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파인튜닝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파인튜닝을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다회차</a:t>
            </a:r>
            <a:r>
              <a:rPr lang="ko-KR" altLang="en-US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진행해 약점 보완</a:t>
            </a:r>
            <a:endParaRPr lang="en-US" altLang="ko-KR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400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CE8E2D-CEFF-EE69-04D9-85A077B4A929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9DF20-93BB-34FB-726D-C2EF114DBC4F}"/>
              </a:ext>
            </a:extLst>
          </p:cNvPr>
          <p:cNvSpPr txBox="1"/>
          <p:nvPr/>
        </p:nvSpPr>
        <p:spPr>
          <a:xfrm>
            <a:off x="653144" y="457198"/>
            <a:ext cx="129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프로젝트 향방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76396-C9AB-E736-63FA-0A9D2CD50E84}"/>
              </a:ext>
            </a:extLst>
          </p:cNvPr>
          <p:cNvSpPr txBox="1"/>
          <p:nvPr/>
        </p:nvSpPr>
        <p:spPr>
          <a:xfrm>
            <a:off x="653144" y="725193"/>
            <a:ext cx="9476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프로젝트 소감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CAB73A0-DED5-99BA-DE14-4800DB3039B2}"/>
              </a:ext>
            </a:extLst>
          </p:cNvPr>
          <p:cNvSpPr/>
          <p:nvPr/>
        </p:nvSpPr>
        <p:spPr>
          <a:xfrm>
            <a:off x="1062615" y="1994504"/>
            <a:ext cx="1323703" cy="132370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9E6B6-9030-E896-0FBD-DF398C1E320C}"/>
              </a:ext>
            </a:extLst>
          </p:cNvPr>
          <p:cNvSpPr txBox="1"/>
          <p:nvPr/>
        </p:nvSpPr>
        <p:spPr>
          <a:xfrm>
            <a:off x="2555109" y="2080783"/>
            <a:ext cx="162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강종우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36131" y="2548745"/>
            <a:ext cx="36469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“</a:t>
            </a:r>
            <a:r>
              <a:rPr lang="ko-KR" altLang="en-US" sz="1400" dirty="0" err="1">
                <a:latin typeface="Pretendard Thin"/>
                <a:ea typeface="Pretendard Thin"/>
                <a:cs typeface="Pretendard Thin"/>
              </a:rPr>
              <a:t>파인튜닝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, MCP(Agent tool)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등 다양하게 경험해보아서 좋았고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, </a:t>
            </a:r>
            <a:r>
              <a:rPr lang="ko-KR" altLang="en-US" sz="1400" dirty="0" err="1">
                <a:latin typeface="Pretendard Thin"/>
                <a:ea typeface="Pretendard Thin"/>
                <a:cs typeface="Pretendard Thin"/>
              </a:rPr>
              <a:t>파인튜닝을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 진행할 </a:t>
            </a:r>
            <a:r>
              <a:rPr lang="ko-KR" altLang="en-US" sz="1400" dirty="0" err="1">
                <a:latin typeface="Pretendard Thin"/>
                <a:ea typeface="Pretendard Thin"/>
                <a:cs typeface="Pretendard Thin"/>
              </a:rPr>
              <a:t>떄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 호환성이나 버그로 인해 멘토님도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,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저희도 고생을 많이 했는데 완성된 작품을 보니 고생한 것들을 보상받는 느낌이었습니다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.”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724FD8B-EBFD-84CE-BB28-81F1D2E96704}"/>
              </a:ext>
            </a:extLst>
          </p:cNvPr>
          <p:cNvSpPr/>
          <p:nvPr/>
        </p:nvSpPr>
        <p:spPr>
          <a:xfrm>
            <a:off x="1062615" y="4302276"/>
            <a:ext cx="1323703" cy="1323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42A4CA-6C73-819F-63C0-2443A773BFEB}"/>
              </a:ext>
            </a:extLst>
          </p:cNvPr>
          <p:cNvSpPr txBox="1"/>
          <p:nvPr/>
        </p:nvSpPr>
        <p:spPr>
          <a:xfrm>
            <a:off x="2555109" y="4388555"/>
            <a:ext cx="200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마건영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백엔드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540F3B-4F21-F017-839C-CC7BD80565DC}"/>
              </a:ext>
            </a:extLst>
          </p:cNvPr>
          <p:cNvSpPr txBox="1"/>
          <p:nvPr/>
        </p:nvSpPr>
        <p:spPr>
          <a:xfrm>
            <a:off x="2536131" y="4856517"/>
            <a:ext cx="36380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“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처음 경험해보는 </a:t>
            </a:r>
            <a:r>
              <a:rPr lang="ko-KR" altLang="en-US" sz="1400" dirty="0" err="1">
                <a:latin typeface="Pretendard Thin"/>
                <a:ea typeface="Pretendard Thin"/>
                <a:cs typeface="Pretendard Thin"/>
              </a:rPr>
              <a:t>파인튜닝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 과정을 통해 새로운 배움을 얻을 수 있었고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, 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팀원들과 멘토님과 함께한 시간이 재미있고 즐거웠습니다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. 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길게 느껴질 줄 알았던 프로그램이 생각보다 금방 지나가서 아쉬움이 남습니다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.”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4FB5100-255D-F8F9-AC8D-7C0D60454BA3}"/>
              </a:ext>
            </a:extLst>
          </p:cNvPr>
          <p:cNvSpPr/>
          <p:nvPr/>
        </p:nvSpPr>
        <p:spPr>
          <a:xfrm>
            <a:off x="6183085" y="1994504"/>
            <a:ext cx="1323703" cy="1323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BF4112-8AD7-D9CF-444C-96784CE9ACC1}"/>
              </a:ext>
            </a:extLst>
          </p:cNvPr>
          <p:cNvSpPr txBox="1"/>
          <p:nvPr/>
        </p:nvSpPr>
        <p:spPr>
          <a:xfrm>
            <a:off x="7675579" y="2080783"/>
            <a:ext cx="2304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오용현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프론트엔드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DB32C5-B93B-CF84-40A2-D9F57099AD7A}"/>
              </a:ext>
            </a:extLst>
          </p:cNvPr>
          <p:cNvSpPr txBox="1"/>
          <p:nvPr/>
        </p:nvSpPr>
        <p:spPr>
          <a:xfrm>
            <a:off x="7656601" y="2548745"/>
            <a:ext cx="35598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“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기존 전공과 다른 새로운 영역을 공부하고 탐구하는데 있어 많은 애로사항들이 존재했지만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, 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좋은 팀원들과 함께해서 </a:t>
            </a:r>
            <a:r>
              <a:rPr lang="ko-KR" altLang="en-US" sz="1400" dirty="0" err="1">
                <a:latin typeface="Pretendard Thin"/>
                <a:ea typeface="Pretendard Thin"/>
                <a:cs typeface="Pretendard Thin"/>
              </a:rPr>
              <a:t>그런것들까지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 즐거웠습니다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.”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70BE39E-93B6-C56A-E6CF-1CB0403E553F}"/>
              </a:ext>
            </a:extLst>
          </p:cNvPr>
          <p:cNvSpPr/>
          <p:nvPr/>
        </p:nvSpPr>
        <p:spPr>
          <a:xfrm>
            <a:off x="6183085" y="4302276"/>
            <a:ext cx="1323703" cy="13237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8BB8CC-E57F-7D6F-8FF4-00A93EB58A68}"/>
              </a:ext>
            </a:extLst>
          </p:cNvPr>
          <p:cNvSpPr txBox="1"/>
          <p:nvPr/>
        </p:nvSpPr>
        <p:spPr>
          <a:xfrm>
            <a:off x="7675579" y="4388555"/>
            <a:ext cx="273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배성윤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백엔드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D0FAA2-34AE-1188-B038-721AD5D59AF4}"/>
              </a:ext>
            </a:extLst>
          </p:cNvPr>
          <p:cNvSpPr txBox="1"/>
          <p:nvPr/>
        </p:nvSpPr>
        <p:spPr>
          <a:xfrm>
            <a:off x="7656601" y="4856517"/>
            <a:ext cx="35598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“</a:t>
            </a:r>
            <a:r>
              <a:rPr lang="ko-KR" altLang="en-US" sz="1400" dirty="0" err="1">
                <a:latin typeface="Pretendard Thin"/>
                <a:ea typeface="Pretendard Thin"/>
                <a:cs typeface="Pretendard Thin"/>
              </a:rPr>
              <a:t>파인튜닝이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 생소한 부분이고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, 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주 전공이 아니어서 어렵기도 했지만 이번 기회에 경험해 볼 수 있어서 좋았습니다</a:t>
            </a:r>
            <a:r>
              <a:rPr lang="en-US" altLang="ko-KR" sz="1400" dirty="0">
                <a:latin typeface="Pretendard Thin"/>
                <a:ea typeface="Pretendard Thin"/>
                <a:cs typeface="Pretendard Thin"/>
              </a:rPr>
              <a:t>.”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D7D83F1-B26D-F53A-5177-7DD420F67A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9" b="12299"/>
          <a:stretch/>
        </p:blipFill>
        <p:spPr>
          <a:xfrm>
            <a:off x="6183082" y="1974785"/>
            <a:ext cx="1323708" cy="1323706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68781F4-AB78-DC07-74E9-4D97E9FD7C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1" b="12171"/>
          <a:stretch/>
        </p:blipFill>
        <p:spPr>
          <a:xfrm>
            <a:off x="1071491" y="4311152"/>
            <a:ext cx="1305950" cy="1305948"/>
          </a:xfrm>
          <a:prstGeom prst="ellipse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0693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2216150" y="368300"/>
            <a:ext cx="7759700" cy="520764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2159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6" name="TextBox 5"/>
          <p:cNvSpPr txBox="1"/>
          <p:nvPr/>
        </p:nvSpPr>
        <p:spPr>
          <a:xfrm>
            <a:off x="3143490" y="1526592"/>
            <a:ext cx="5905019" cy="3425113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80000"/>
              </a:prstClr>
            </a:outerShdw>
          </a:effectLst>
        </p:spPr>
        <p:txBody>
          <a:bodyPr lIns="0" tIns="0" rIns="0" bIns="0" anchor="t"/>
          <a:lstStyle/>
          <a:p>
            <a:pPr lvl="0" algn="ctr">
              <a:lnSpc>
                <a:spcPct val="124499"/>
              </a:lnSpc>
              <a:defRPr/>
            </a:pPr>
            <a:r>
              <a:rPr lang="en-US" altLang="ko-KR" sz="19900" b="1">
                <a:solidFill>
                  <a:srgbClr val="2260FF"/>
                </a:solidFill>
                <a:latin typeface="Pretendard Black"/>
                <a:ea typeface="Pretendard Black"/>
                <a:cs typeface="Pretendard Black"/>
              </a:rPr>
              <a:t>Q&amp;A</a:t>
            </a:r>
            <a:endParaRPr lang="ko-KR" sz="19900" b="1" i="0" u="none" strike="noStrike">
              <a:solidFill>
                <a:srgbClr val="2260FF"/>
              </a:solidFill>
              <a:latin typeface="Pretendard Black"/>
              <a:ea typeface="Pretendard Black"/>
              <a:cs typeface="Pretendard Black"/>
            </a:endParaRPr>
          </a:p>
        </p:txBody>
      </p:sp>
    </p:spTree>
    <p:extLst>
      <p:ext uri="{BB962C8B-B14F-4D97-AF65-F5344CB8AC3E}">
        <p14:creationId xmlns:p14="http://schemas.microsoft.com/office/powerpoint/2010/main" val="1309584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자료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F5C402-5ABA-442A-94B5-F46123C489EF}"/>
              </a:ext>
            </a:extLst>
          </p:cNvPr>
          <p:cNvGraphicFramePr>
            <a:graphicFrameLocks noGrp="1"/>
          </p:cNvGraphicFramePr>
          <p:nvPr/>
        </p:nvGraphicFramePr>
        <p:xfrm>
          <a:off x="1628109" y="1825624"/>
          <a:ext cx="8935782" cy="2975001"/>
        </p:xfrm>
        <a:graphic>
          <a:graphicData uri="http://schemas.openxmlformats.org/drawingml/2006/table">
            <a:tbl>
              <a:tblPr/>
              <a:tblGrid>
                <a:gridCol w="1489297">
                  <a:extLst>
                    <a:ext uri="{9D8B030D-6E8A-4147-A177-3AD203B41FA5}">
                      <a16:colId xmlns:a16="http://schemas.microsoft.com/office/drawing/2014/main" val="1528659546"/>
                    </a:ext>
                  </a:extLst>
                </a:gridCol>
                <a:gridCol w="1489297">
                  <a:extLst>
                    <a:ext uri="{9D8B030D-6E8A-4147-A177-3AD203B41FA5}">
                      <a16:colId xmlns:a16="http://schemas.microsoft.com/office/drawing/2014/main" val="425943219"/>
                    </a:ext>
                  </a:extLst>
                </a:gridCol>
                <a:gridCol w="1489297">
                  <a:extLst>
                    <a:ext uri="{9D8B030D-6E8A-4147-A177-3AD203B41FA5}">
                      <a16:colId xmlns:a16="http://schemas.microsoft.com/office/drawing/2014/main" val="3963708015"/>
                    </a:ext>
                  </a:extLst>
                </a:gridCol>
                <a:gridCol w="1489297">
                  <a:extLst>
                    <a:ext uri="{9D8B030D-6E8A-4147-A177-3AD203B41FA5}">
                      <a16:colId xmlns:a16="http://schemas.microsoft.com/office/drawing/2014/main" val="1908736974"/>
                    </a:ext>
                  </a:extLst>
                </a:gridCol>
                <a:gridCol w="1489297">
                  <a:extLst>
                    <a:ext uri="{9D8B030D-6E8A-4147-A177-3AD203B41FA5}">
                      <a16:colId xmlns:a16="http://schemas.microsoft.com/office/drawing/2014/main" val="862908543"/>
                    </a:ext>
                  </a:extLst>
                </a:gridCol>
                <a:gridCol w="1489297">
                  <a:extLst>
                    <a:ext uri="{9D8B030D-6E8A-4147-A177-3AD203B41FA5}">
                      <a16:colId xmlns:a16="http://schemas.microsoft.com/office/drawing/2014/main" val="3576378482"/>
                    </a:ext>
                  </a:extLst>
                </a:gridCol>
              </a:tblGrid>
              <a:tr h="254670">
                <a:tc>
                  <a:txBody>
                    <a:bodyPr/>
                    <a:lstStyle/>
                    <a:p>
                      <a:r>
                        <a:rPr lang="ko-KR" alt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모델명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learning rate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lora_alpha</a:t>
                      </a:r>
                      <a:endParaRPr lang="en-US" sz="15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rank 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steps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담당자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008196"/>
                  </a:ext>
                </a:extLst>
              </a:tr>
              <a:tr h="569167">
                <a:tc>
                  <a:txBody>
                    <a:bodyPr/>
                    <a:lstStyle/>
                    <a:p>
                      <a:r>
                        <a:rPr lang="en-US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gemma 3 4b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5e-5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48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배성윤</a:t>
                      </a:r>
                      <a:endParaRPr lang="ko-KR" altLang="en-US" sz="15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8535"/>
                  </a:ext>
                </a:extLst>
              </a:tr>
              <a:tr h="636675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llama 3.2 11b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5e-5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강종우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38270"/>
                  </a:ext>
                </a:extLst>
              </a:tr>
              <a:tr h="719882">
                <a:tc>
                  <a:txBody>
                    <a:bodyPr/>
                    <a:lstStyle/>
                    <a:p>
                      <a:r>
                        <a:rPr lang="en-US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gemma 3 4b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5e-5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64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오용현</a:t>
                      </a:r>
                      <a:endParaRPr lang="ko-KR" altLang="en-US" sz="15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10614"/>
                  </a:ext>
                </a:extLst>
              </a:tr>
              <a:tr h="727735">
                <a:tc>
                  <a:txBody>
                    <a:bodyPr/>
                    <a:lstStyle/>
                    <a:p>
                      <a:r>
                        <a:rPr 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gemma</a:t>
                      </a:r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 3 4b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5e-5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1000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 err="1">
                          <a:latin typeface="Pretendard Light" panose="02000403000000020004" pitchFamily="50" charset="-127"/>
                          <a:ea typeface="Pretendard Light" panose="02000403000000020004" pitchFamily="50" charset="-127"/>
                          <a:cs typeface="Pretendard Light" panose="02000403000000020004" pitchFamily="50" charset="-127"/>
                        </a:rPr>
                        <a:t>마건영</a:t>
                      </a:r>
                      <a:endParaRPr lang="ko-KR" altLang="en-US" sz="1500" dirty="0">
                        <a:latin typeface="Pretendard Light" panose="02000403000000020004" pitchFamily="50" charset="-127"/>
                        <a:ea typeface="Pretendard Light" panose="02000403000000020004" pitchFamily="50" charset="-127"/>
                        <a:cs typeface="Pretendard Light" panose="02000403000000020004" pitchFamily="50" charset="-127"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597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457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자료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7B222B-CC64-4ED8-B0FB-B29445DC8AFE}"/>
              </a:ext>
            </a:extLst>
          </p:cNvPr>
          <p:cNvSpPr txBox="1"/>
          <p:nvPr/>
        </p:nvSpPr>
        <p:spPr>
          <a:xfrm>
            <a:off x="1981200" y="2967335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버전 업데이트로 인한 </a:t>
            </a:r>
            <a:r>
              <a:rPr lang="ko-KR" altLang="en-US" dirty="0" err="1"/>
              <a:t>파인튜닝</a:t>
            </a:r>
            <a:r>
              <a:rPr lang="ko-KR" altLang="en-US" dirty="0"/>
              <a:t> 호환성 문제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unsloth</a:t>
            </a:r>
            <a:r>
              <a:rPr lang="ko-KR" altLang="en-US" dirty="0"/>
              <a:t>와 </a:t>
            </a:r>
            <a:r>
              <a:rPr lang="en-US" altLang="ko-KR" dirty="0" err="1"/>
              <a:t>wandb</a:t>
            </a:r>
            <a:r>
              <a:rPr lang="en-US" altLang="ko-KR" dirty="0"/>
              <a:t>, Pillow, </a:t>
            </a:r>
            <a:r>
              <a:rPr lang="ko-KR" altLang="en-US" dirty="0"/>
              <a:t>라마에선 </a:t>
            </a:r>
            <a:r>
              <a:rPr lang="en-US" altLang="ko-KR" dirty="0" err="1"/>
              <a:t>peft</a:t>
            </a:r>
            <a:r>
              <a:rPr lang="en-US" altLang="ko-KR" dirty="0"/>
              <a:t>(tiping.NE </a:t>
            </a:r>
            <a:r>
              <a:rPr lang="ko-KR" altLang="en-US" dirty="0" err="1"/>
              <a:t>임포트</a:t>
            </a:r>
            <a:r>
              <a:rPr lang="ko-KR" altLang="en-US" dirty="0"/>
              <a:t> 문제</a:t>
            </a:r>
            <a:r>
              <a:rPr lang="en-US" altLang="ko-KR" dirty="0"/>
              <a:t>) </a:t>
            </a:r>
            <a:r>
              <a:rPr lang="ko-KR" altLang="en-US" dirty="0"/>
              <a:t>간의 호환성 문제</a:t>
            </a:r>
            <a:r>
              <a:rPr lang="en-US" altLang="ko-KR" dirty="0"/>
              <a:t>, </a:t>
            </a:r>
            <a:r>
              <a:rPr lang="ko-KR" altLang="en-US" dirty="0" err="1"/>
              <a:t>트렌스포머</a:t>
            </a:r>
            <a:r>
              <a:rPr lang="ko-KR" altLang="en-US" dirty="0"/>
              <a:t> 호환성 문제</a:t>
            </a:r>
            <a:r>
              <a:rPr lang="en-US" altLang="ko-KR" dirty="0"/>
              <a:t>, </a:t>
            </a:r>
            <a:r>
              <a:rPr lang="ko-KR" altLang="en-US" dirty="0" err="1"/>
              <a:t>런팟</a:t>
            </a:r>
            <a:r>
              <a:rPr lang="ko-KR" altLang="en-US" dirty="0"/>
              <a:t> 하드웨어</a:t>
            </a:r>
            <a:r>
              <a:rPr lang="en-US" altLang="ko-KR" dirty="0"/>
              <a:t>, </a:t>
            </a:r>
            <a:r>
              <a:rPr lang="ko-KR" altLang="en-US" dirty="0" err="1"/>
              <a:t>랭체인</a:t>
            </a:r>
            <a:r>
              <a:rPr lang="ko-KR" altLang="en-US" dirty="0"/>
              <a:t> </a:t>
            </a:r>
            <a:r>
              <a:rPr lang="ko-KR" altLang="en-US" dirty="0" err="1"/>
              <a:t>런팟이랑</a:t>
            </a:r>
            <a:r>
              <a:rPr lang="ko-KR" altLang="en-US" dirty="0"/>
              <a:t> 버그로 인해 멘토님이 리포트 작성</a:t>
            </a:r>
          </a:p>
        </p:txBody>
      </p:sp>
    </p:spTree>
    <p:extLst>
      <p:ext uri="{BB962C8B-B14F-4D97-AF65-F5344CB8AC3E}">
        <p14:creationId xmlns:p14="http://schemas.microsoft.com/office/powerpoint/2010/main" val="595259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자료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04471D-F036-42BC-A47D-B2772E1A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5" y="1736493"/>
            <a:ext cx="4537602" cy="14842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756691-E9D4-4CC3-9673-614322F76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4" y="3544893"/>
            <a:ext cx="4537601" cy="178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93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5563B4-7EAB-4A17-BD8F-732AE752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69" y="980492"/>
            <a:ext cx="6483862" cy="54070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3A86A55-DFBD-4715-A964-9CAC4B896766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03C3B5-5355-429A-B67C-4A3683C85CA9}"/>
              </a:ext>
            </a:extLst>
          </p:cNvPr>
          <p:cNvSpPr txBox="1"/>
          <p:nvPr/>
        </p:nvSpPr>
        <p:spPr>
          <a:xfrm>
            <a:off x="653144" y="4571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자료</a:t>
            </a:r>
          </a:p>
        </p:txBody>
      </p:sp>
    </p:spTree>
    <p:extLst>
      <p:ext uri="{BB962C8B-B14F-4D97-AF65-F5344CB8AC3E}">
        <p14:creationId xmlns:p14="http://schemas.microsoft.com/office/powerpoint/2010/main" val="1169259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392AB6-78DC-470E-A39E-51BD938E51D7}"/>
              </a:ext>
            </a:extLst>
          </p:cNvPr>
          <p:cNvSpPr txBox="1"/>
          <p:nvPr/>
        </p:nvSpPr>
        <p:spPr>
          <a:xfrm>
            <a:off x="2673350" y="7026275"/>
            <a:ext cx="744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단일 </a:t>
            </a:r>
            <a:r>
              <a:rPr lang="ko-KR" altLang="en-US" dirty="0" err="1"/>
              <a:t>테스크</a:t>
            </a:r>
            <a:r>
              <a:rPr lang="ko-KR" altLang="en-US" dirty="0"/>
              <a:t> 학습이 되어있는 상태 </a:t>
            </a:r>
            <a:r>
              <a:rPr lang="en-US" altLang="ko-KR" dirty="0"/>
              <a:t>-&gt; </a:t>
            </a:r>
            <a:r>
              <a:rPr lang="ko-KR" altLang="en-US" dirty="0"/>
              <a:t>피부 질환에 대한 일반화</a:t>
            </a:r>
            <a:r>
              <a:rPr lang="en-US" altLang="ko-KR" dirty="0"/>
              <a:t>---</a:t>
            </a:r>
            <a:r>
              <a:rPr lang="ko-KR" altLang="en-US" dirty="0"/>
              <a:t>고민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152840-0C73-4EB6-B76C-F5C85BC95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6" y="1216698"/>
            <a:ext cx="4876800" cy="487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3596C4-389A-4196-848B-B2E39310A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1216698"/>
            <a:ext cx="4876800" cy="487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1E4E4F-8F53-48F0-A658-624FB4396F69}"/>
              </a:ext>
            </a:extLst>
          </p:cNvPr>
          <p:cNvSpPr txBox="1"/>
          <p:nvPr/>
        </p:nvSpPr>
        <p:spPr>
          <a:xfrm>
            <a:off x="2044473" y="622935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지루</a:t>
            </a:r>
            <a:r>
              <a:rPr lang="ko-KR" altLang="en-US" dirty="0"/>
              <a:t> </a:t>
            </a:r>
            <a:r>
              <a:rPr lang="ko-KR" altLang="en-US" dirty="0" err="1"/>
              <a:t>각화증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AD3A9C-1F98-483A-BCBE-3C0E8652B27B}"/>
              </a:ext>
            </a:extLst>
          </p:cNvPr>
          <p:cNvSpPr txBox="1"/>
          <p:nvPr/>
        </p:nvSpPr>
        <p:spPr>
          <a:xfrm>
            <a:off x="7567612" y="6229350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흑색점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22C021-41CD-441C-9494-99217BCCC827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A22F2-0531-45F8-BA2C-A0515BB96018}"/>
              </a:ext>
            </a:extLst>
          </p:cNvPr>
          <p:cNvSpPr txBox="1"/>
          <p:nvPr/>
        </p:nvSpPr>
        <p:spPr>
          <a:xfrm>
            <a:off x="653144" y="4571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자료</a:t>
            </a:r>
          </a:p>
        </p:txBody>
      </p:sp>
    </p:spTree>
    <p:extLst>
      <p:ext uri="{BB962C8B-B14F-4D97-AF65-F5344CB8AC3E}">
        <p14:creationId xmlns:p14="http://schemas.microsoft.com/office/powerpoint/2010/main" val="244412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A4B66-FE4A-4545-B513-4C8A8805AC8F}"/>
              </a:ext>
            </a:extLst>
          </p:cNvPr>
          <p:cNvSpPr txBox="1"/>
          <p:nvPr/>
        </p:nvSpPr>
        <p:spPr>
          <a:xfrm>
            <a:off x="1123950" y="2105025"/>
            <a:ext cx="687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목적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25074B-79B3-49D7-AC70-F2B13B6107E2}"/>
              </a:ext>
            </a:extLst>
          </p:cNvPr>
          <p:cNvCxnSpPr>
            <a:cxnSpLocks/>
          </p:cNvCxnSpPr>
          <p:nvPr/>
        </p:nvCxnSpPr>
        <p:spPr>
          <a:xfrm>
            <a:off x="1123950" y="2905125"/>
            <a:ext cx="7743825" cy="0"/>
          </a:xfrm>
          <a:prstGeom prst="line">
            <a:avLst/>
          </a:prstGeom>
          <a:ln w="34925">
            <a:solidFill>
              <a:srgbClr val="226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382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A4B66-FE4A-4545-B513-4C8A8805AC8F}"/>
              </a:ext>
            </a:extLst>
          </p:cNvPr>
          <p:cNvSpPr txBox="1"/>
          <p:nvPr/>
        </p:nvSpPr>
        <p:spPr>
          <a:xfrm>
            <a:off x="1123950" y="2105025"/>
            <a:ext cx="687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서비스 제작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25074B-79B3-49D7-AC70-F2B13B6107E2}"/>
              </a:ext>
            </a:extLst>
          </p:cNvPr>
          <p:cNvCxnSpPr>
            <a:cxnSpLocks/>
          </p:cNvCxnSpPr>
          <p:nvPr/>
        </p:nvCxnSpPr>
        <p:spPr>
          <a:xfrm>
            <a:off x="1123950" y="2905125"/>
            <a:ext cx="7743825" cy="0"/>
          </a:xfrm>
          <a:prstGeom prst="line">
            <a:avLst/>
          </a:prstGeom>
          <a:ln w="34925">
            <a:solidFill>
              <a:srgbClr val="226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35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CE8E2D-CEFF-EE69-04D9-85A077B4A929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9DF20-93BB-34FB-726D-C2EF114DBC4F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서비스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76396-C9AB-E736-63FA-0A9D2CD50E84}"/>
              </a:ext>
            </a:extLst>
          </p:cNvPr>
          <p:cNvSpPr txBox="1"/>
          <p:nvPr/>
        </p:nvSpPr>
        <p:spPr>
          <a:xfrm>
            <a:off x="653144" y="72519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주제 선정 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75E81-C603-4FEF-8423-06CC0658A34C}"/>
              </a:ext>
            </a:extLst>
          </p:cNvPr>
          <p:cNvSpPr txBox="1"/>
          <p:nvPr/>
        </p:nvSpPr>
        <p:spPr>
          <a:xfrm>
            <a:off x="1257992" y="2459504"/>
            <a:ext cx="96760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Skancer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?</a:t>
            </a:r>
          </a:p>
          <a:p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사용자가 자신의 피부 상태를 스스로 점검할 수 있도록 돕는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자가 진단 서비스로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2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기능을 통해 병원 예약까지 가능한 </a:t>
            </a:r>
            <a:endParaRPr lang="en-US" altLang="ko-KR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진단과 진료를 연결하는 의료 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</a:t>
            </a:r>
            <a:r>
              <a:rPr lang="ko-KR" altLang="en-US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플랫폼입니다</a:t>
            </a:r>
            <a:r>
              <a:rPr lang="en-US" altLang="ko-KR" sz="2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sz="2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2632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A4B66-FE4A-4545-B513-4C8A8805AC8F}"/>
              </a:ext>
            </a:extLst>
          </p:cNvPr>
          <p:cNvSpPr txBox="1"/>
          <p:nvPr/>
        </p:nvSpPr>
        <p:spPr>
          <a:xfrm>
            <a:off x="1123950" y="2105025"/>
            <a:ext cx="687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향방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625074B-79B3-49D7-AC70-F2B13B6107E2}"/>
              </a:ext>
            </a:extLst>
          </p:cNvPr>
          <p:cNvCxnSpPr>
            <a:cxnSpLocks/>
          </p:cNvCxnSpPr>
          <p:nvPr/>
        </p:nvCxnSpPr>
        <p:spPr>
          <a:xfrm>
            <a:off x="1123950" y="2905125"/>
            <a:ext cx="7743825" cy="0"/>
          </a:xfrm>
          <a:prstGeom prst="line">
            <a:avLst/>
          </a:prstGeom>
          <a:ln w="34925">
            <a:solidFill>
              <a:srgbClr val="226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62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추가 자료</a:t>
            </a:r>
          </a:p>
        </p:txBody>
      </p:sp>
    </p:spTree>
    <p:extLst>
      <p:ext uri="{BB962C8B-B14F-4D97-AF65-F5344CB8AC3E}">
        <p14:creationId xmlns:p14="http://schemas.microsoft.com/office/powerpoint/2010/main" val="17171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1E9AE-8D4D-1471-8CBB-3C9498284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196B0A-CB8B-AE42-DBD0-1953182293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4616433-80F4-F257-E38F-F63BF478DD64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D41765-08B8-DFD6-034D-C8E58EC4F1C5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Pretendard ExtraBold"/>
                <a:ea typeface="Pretendard ExtraBold"/>
                <a:cs typeface="Pretendard ExtraBold"/>
              </a:rPr>
              <a:t>서비스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2D10D-DDA3-8914-9FD6-D8AD9AE23E56}"/>
              </a:ext>
            </a:extLst>
          </p:cNvPr>
          <p:cNvSpPr txBox="1"/>
          <p:nvPr/>
        </p:nvSpPr>
        <p:spPr>
          <a:xfrm>
            <a:off x="653143" y="725193"/>
            <a:ext cx="9476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 dirty="0">
                <a:latin typeface="Pretendard ExtraLight"/>
                <a:ea typeface="Pretendard ExtraLight"/>
                <a:cs typeface="Pretendard ExtraLight"/>
              </a:rPr>
              <a:t>프로젝트 일정</a:t>
            </a:r>
          </a:p>
        </p:txBody>
      </p:sp>
      <p:sp>
        <p:nvSpPr>
          <p:cNvPr id="8" name="가로 글상자 35">
            <a:extLst>
              <a:ext uri="{FF2B5EF4-FFF2-40B4-BE49-F238E27FC236}">
                <a16:creationId xmlns:a16="http://schemas.microsoft.com/office/drawing/2014/main" id="{FC5112B9-F032-5D16-AA67-2FC131D648F9}"/>
              </a:ext>
            </a:extLst>
          </p:cNvPr>
          <p:cNvSpPr txBox="1"/>
          <p:nvPr/>
        </p:nvSpPr>
        <p:spPr>
          <a:xfrm>
            <a:off x="1428887" y="1840256"/>
            <a:ext cx="3040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latin typeface="Pretendard Light"/>
                <a:ea typeface="Pretendard Light"/>
              </a:rPr>
              <a:t>서비스 주제선정</a:t>
            </a:r>
          </a:p>
        </p:txBody>
      </p:sp>
      <p:sp>
        <p:nvSpPr>
          <p:cNvPr id="9" name="가로 글상자 35">
            <a:extLst>
              <a:ext uri="{FF2B5EF4-FFF2-40B4-BE49-F238E27FC236}">
                <a16:creationId xmlns:a16="http://schemas.microsoft.com/office/drawing/2014/main" id="{6368F85B-E38A-A742-A1FC-8007BC3A2489}"/>
              </a:ext>
            </a:extLst>
          </p:cNvPr>
          <p:cNvSpPr txBox="1"/>
          <p:nvPr/>
        </p:nvSpPr>
        <p:spPr>
          <a:xfrm>
            <a:off x="1814505" y="1640079"/>
            <a:ext cx="2269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</a:p>
        </p:txBody>
      </p:sp>
      <p:sp>
        <p:nvSpPr>
          <p:cNvPr id="18" name="가로 글상자 35">
            <a:extLst>
              <a:ext uri="{FF2B5EF4-FFF2-40B4-BE49-F238E27FC236}">
                <a16:creationId xmlns:a16="http://schemas.microsoft.com/office/drawing/2014/main" id="{1C65B671-BFFD-A05E-F677-AF23827F3A53}"/>
              </a:ext>
            </a:extLst>
          </p:cNvPr>
          <p:cNvSpPr txBox="1"/>
          <p:nvPr/>
        </p:nvSpPr>
        <p:spPr>
          <a:xfrm>
            <a:off x="3854587" y="1840256"/>
            <a:ext cx="3040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latin typeface="Pretendard Light"/>
                <a:ea typeface="Pretendard Light"/>
              </a:rPr>
              <a:t>모델선정</a:t>
            </a:r>
          </a:p>
        </p:txBody>
      </p:sp>
      <p:sp>
        <p:nvSpPr>
          <p:cNvPr id="19" name="가로 글상자 35">
            <a:extLst>
              <a:ext uri="{FF2B5EF4-FFF2-40B4-BE49-F238E27FC236}">
                <a16:creationId xmlns:a16="http://schemas.microsoft.com/office/drawing/2014/main" id="{D6015E10-5D82-A8AD-7E0F-AF8DCC27AA54}"/>
              </a:ext>
            </a:extLst>
          </p:cNvPr>
          <p:cNvSpPr txBox="1"/>
          <p:nvPr/>
        </p:nvSpPr>
        <p:spPr>
          <a:xfrm>
            <a:off x="4240205" y="1640079"/>
            <a:ext cx="2269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</a:p>
        </p:txBody>
      </p:sp>
      <p:sp>
        <p:nvSpPr>
          <p:cNvPr id="20" name="가로 글상자 35">
            <a:extLst>
              <a:ext uri="{FF2B5EF4-FFF2-40B4-BE49-F238E27FC236}">
                <a16:creationId xmlns:a16="http://schemas.microsoft.com/office/drawing/2014/main" id="{BCC55FA4-B7D0-CA9D-DE80-D9876AEADBFA}"/>
              </a:ext>
            </a:extLst>
          </p:cNvPr>
          <p:cNvSpPr txBox="1"/>
          <p:nvPr/>
        </p:nvSpPr>
        <p:spPr>
          <a:xfrm>
            <a:off x="6280287" y="1840256"/>
            <a:ext cx="3040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 err="1">
                <a:latin typeface="Pretendard Light"/>
                <a:ea typeface="Pretendard Light"/>
              </a:rPr>
              <a:t>전처리</a:t>
            </a:r>
            <a:r>
              <a:rPr lang="en-US" altLang="ko-KR" sz="1600" dirty="0">
                <a:latin typeface="Pretendard Light"/>
                <a:ea typeface="Pretendard Light"/>
              </a:rPr>
              <a:t>/</a:t>
            </a:r>
            <a:r>
              <a:rPr lang="ko-KR" altLang="en-US" sz="1600" dirty="0" err="1">
                <a:latin typeface="Pretendard Light"/>
                <a:ea typeface="Pretendard Light"/>
              </a:rPr>
              <a:t>파인튜닝</a:t>
            </a:r>
            <a:endParaRPr lang="ko-KR" altLang="en-US" sz="1600" dirty="0">
              <a:latin typeface="Pretendard Light"/>
              <a:ea typeface="Pretendard Light"/>
            </a:endParaRPr>
          </a:p>
        </p:txBody>
      </p:sp>
      <p:sp>
        <p:nvSpPr>
          <p:cNvPr id="21" name="가로 글상자 35">
            <a:extLst>
              <a:ext uri="{FF2B5EF4-FFF2-40B4-BE49-F238E27FC236}">
                <a16:creationId xmlns:a16="http://schemas.microsoft.com/office/drawing/2014/main" id="{DAAE28EC-FF7C-AD89-D1DB-D90CF6AD975C}"/>
              </a:ext>
            </a:extLst>
          </p:cNvPr>
          <p:cNvSpPr txBox="1"/>
          <p:nvPr/>
        </p:nvSpPr>
        <p:spPr>
          <a:xfrm>
            <a:off x="6665905" y="1640079"/>
            <a:ext cx="2269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</a:p>
        </p:txBody>
      </p:sp>
      <p:sp>
        <p:nvSpPr>
          <p:cNvPr id="22" name="가로 글상자 35">
            <a:extLst>
              <a:ext uri="{FF2B5EF4-FFF2-40B4-BE49-F238E27FC236}">
                <a16:creationId xmlns:a16="http://schemas.microsoft.com/office/drawing/2014/main" id="{BCA4E9C1-7391-5CB1-B4EE-92C9F0185D84}"/>
              </a:ext>
            </a:extLst>
          </p:cNvPr>
          <p:cNvSpPr txBox="1"/>
          <p:nvPr/>
        </p:nvSpPr>
        <p:spPr>
          <a:xfrm>
            <a:off x="4575606" y="4602369"/>
            <a:ext cx="3040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 err="1">
                <a:latin typeface="Pretendard Light"/>
                <a:ea typeface="Pretendard Light"/>
              </a:rPr>
              <a:t>파인튜닝</a:t>
            </a:r>
            <a:r>
              <a:rPr lang="en-US" altLang="ko-KR" sz="1600" dirty="0">
                <a:latin typeface="Pretendard Light"/>
                <a:ea typeface="Pretendard Light"/>
              </a:rPr>
              <a:t> </a:t>
            </a:r>
            <a:r>
              <a:rPr lang="ko-KR" altLang="en-US" sz="1600" dirty="0">
                <a:latin typeface="Pretendard Light"/>
                <a:ea typeface="Pretendard Light"/>
              </a:rPr>
              <a:t>모델 배포</a:t>
            </a:r>
          </a:p>
        </p:txBody>
      </p:sp>
      <p:sp>
        <p:nvSpPr>
          <p:cNvPr id="24" name="가로 글상자 35">
            <a:extLst>
              <a:ext uri="{FF2B5EF4-FFF2-40B4-BE49-F238E27FC236}">
                <a16:creationId xmlns:a16="http://schemas.microsoft.com/office/drawing/2014/main" id="{F7799250-F56A-38F3-33C9-DED8420D12C9}"/>
              </a:ext>
            </a:extLst>
          </p:cNvPr>
          <p:cNvSpPr txBox="1"/>
          <p:nvPr/>
        </p:nvSpPr>
        <p:spPr>
          <a:xfrm>
            <a:off x="4961224" y="4402192"/>
            <a:ext cx="2269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</a:p>
        </p:txBody>
      </p:sp>
      <p:sp>
        <p:nvSpPr>
          <p:cNvPr id="25" name="가로 글상자 35">
            <a:extLst>
              <a:ext uri="{FF2B5EF4-FFF2-40B4-BE49-F238E27FC236}">
                <a16:creationId xmlns:a16="http://schemas.microsoft.com/office/drawing/2014/main" id="{238973B0-6E76-C9A9-B916-93A2D70336B8}"/>
              </a:ext>
            </a:extLst>
          </p:cNvPr>
          <p:cNvSpPr txBox="1"/>
          <p:nvPr/>
        </p:nvSpPr>
        <p:spPr>
          <a:xfrm>
            <a:off x="2088159" y="4602369"/>
            <a:ext cx="3040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latin typeface="Pretendard Light"/>
                <a:ea typeface="Pretendard Light"/>
              </a:rPr>
              <a:t>모델평가</a:t>
            </a:r>
          </a:p>
        </p:txBody>
      </p:sp>
      <p:sp>
        <p:nvSpPr>
          <p:cNvPr id="26" name="가로 글상자 35">
            <a:extLst>
              <a:ext uri="{FF2B5EF4-FFF2-40B4-BE49-F238E27FC236}">
                <a16:creationId xmlns:a16="http://schemas.microsoft.com/office/drawing/2014/main" id="{F88E116A-5561-84E8-6E73-147000973FE6}"/>
              </a:ext>
            </a:extLst>
          </p:cNvPr>
          <p:cNvSpPr txBox="1"/>
          <p:nvPr/>
        </p:nvSpPr>
        <p:spPr>
          <a:xfrm>
            <a:off x="2473777" y="4402192"/>
            <a:ext cx="2269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</a:p>
        </p:txBody>
      </p:sp>
      <p:sp>
        <p:nvSpPr>
          <p:cNvPr id="27" name="가로 글상자 35">
            <a:extLst>
              <a:ext uri="{FF2B5EF4-FFF2-40B4-BE49-F238E27FC236}">
                <a16:creationId xmlns:a16="http://schemas.microsoft.com/office/drawing/2014/main" id="{2D3ADCD0-CF22-DAD1-550C-E506BFE9A48C}"/>
              </a:ext>
            </a:extLst>
          </p:cNvPr>
          <p:cNvSpPr txBox="1"/>
          <p:nvPr/>
        </p:nvSpPr>
        <p:spPr>
          <a:xfrm>
            <a:off x="3145133" y="6027218"/>
            <a:ext cx="3040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dirty="0">
                <a:latin typeface="Pretendard Light"/>
                <a:ea typeface="Pretendard Light"/>
              </a:rPr>
              <a:t>AI</a:t>
            </a:r>
            <a:r>
              <a:rPr lang="ko-KR" altLang="en-US" sz="1600" dirty="0" err="1">
                <a:latin typeface="Pretendard Light"/>
                <a:ea typeface="Pretendard Light"/>
              </a:rPr>
              <a:t>챗봇</a:t>
            </a:r>
            <a:r>
              <a:rPr lang="ko-KR" altLang="en-US" sz="1600" dirty="0">
                <a:latin typeface="Pretendard Light"/>
                <a:ea typeface="Pretendard Light"/>
              </a:rPr>
              <a:t> 구현</a:t>
            </a:r>
          </a:p>
        </p:txBody>
      </p:sp>
      <p:sp>
        <p:nvSpPr>
          <p:cNvPr id="28" name="가로 글상자 35">
            <a:extLst>
              <a:ext uri="{FF2B5EF4-FFF2-40B4-BE49-F238E27FC236}">
                <a16:creationId xmlns:a16="http://schemas.microsoft.com/office/drawing/2014/main" id="{49E35984-0AA4-7582-8536-B5AC11375466}"/>
              </a:ext>
            </a:extLst>
          </p:cNvPr>
          <p:cNvSpPr txBox="1"/>
          <p:nvPr/>
        </p:nvSpPr>
        <p:spPr>
          <a:xfrm>
            <a:off x="3530751" y="5827041"/>
            <a:ext cx="2269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</a:p>
        </p:txBody>
      </p:sp>
      <p:sp>
        <p:nvSpPr>
          <p:cNvPr id="30" name="가로 글상자 35">
            <a:extLst>
              <a:ext uri="{FF2B5EF4-FFF2-40B4-BE49-F238E27FC236}">
                <a16:creationId xmlns:a16="http://schemas.microsoft.com/office/drawing/2014/main" id="{A7A2898E-50C8-445E-25ED-AF0D32920574}"/>
              </a:ext>
            </a:extLst>
          </p:cNvPr>
          <p:cNvSpPr txBox="1"/>
          <p:nvPr/>
        </p:nvSpPr>
        <p:spPr>
          <a:xfrm>
            <a:off x="6708903" y="6027218"/>
            <a:ext cx="30407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latin typeface="Pretendard Light"/>
                <a:ea typeface="Pretendard Light"/>
              </a:rPr>
              <a:t>최종점검</a:t>
            </a:r>
            <a:r>
              <a:rPr lang="en-US" altLang="ko-KR" sz="1600" dirty="0">
                <a:latin typeface="Pretendard Light"/>
                <a:ea typeface="Pretendard Light"/>
              </a:rPr>
              <a:t>/</a:t>
            </a:r>
            <a:r>
              <a:rPr lang="ko-KR" altLang="en-US" sz="1600" dirty="0">
                <a:latin typeface="Pretendard Light"/>
                <a:ea typeface="Pretendard Light"/>
              </a:rPr>
              <a:t>발표자료준비</a:t>
            </a:r>
          </a:p>
        </p:txBody>
      </p:sp>
      <p:sp>
        <p:nvSpPr>
          <p:cNvPr id="31" name="가로 글상자 35">
            <a:extLst>
              <a:ext uri="{FF2B5EF4-FFF2-40B4-BE49-F238E27FC236}">
                <a16:creationId xmlns:a16="http://schemas.microsoft.com/office/drawing/2014/main" id="{30EF95B3-045C-CFDB-1DD2-5AF5DBC6F7E9}"/>
              </a:ext>
            </a:extLst>
          </p:cNvPr>
          <p:cNvSpPr txBox="1"/>
          <p:nvPr/>
        </p:nvSpPr>
        <p:spPr>
          <a:xfrm>
            <a:off x="7094521" y="5827041"/>
            <a:ext cx="22695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</a:t>
            </a:r>
            <a:r>
              <a:rPr lang="ko-KR" altLang="en-US" sz="12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주차</a:t>
            </a:r>
          </a:p>
        </p:txBody>
      </p:sp>
    </p:spTree>
    <p:extLst>
      <p:ext uri="{BB962C8B-B14F-4D97-AF65-F5344CB8AC3E}">
        <p14:creationId xmlns:p14="http://schemas.microsoft.com/office/powerpoint/2010/main" val="163414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DI:GATE NEWS : 일반의사 개원 시 피부과 진료 가장 많아…비급여 인기과목 쏠림 뚜렷">
            <a:extLst>
              <a:ext uri="{FF2B5EF4-FFF2-40B4-BE49-F238E27FC236}">
                <a16:creationId xmlns:a16="http://schemas.microsoft.com/office/drawing/2014/main" id="{B3C6BF85-E2D6-4CC4-B19B-5904F733F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b="-2283"/>
          <a:stretch/>
        </p:blipFill>
        <p:spPr bwMode="auto">
          <a:xfrm>
            <a:off x="0" y="1248487"/>
            <a:ext cx="6788738" cy="495228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사다리꼴 7">
            <a:extLst>
              <a:ext uri="{FF2B5EF4-FFF2-40B4-BE49-F238E27FC236}">
                <a16:creationId xmlns:a16="http://schemas.microsoft.com/office/drawing/2014/main" id="{3CD135A6-D0C5-470E-B600-12B7A35528AD}"/>
              </a:ext>
            </a:extLst>
          </p:cNvPr>
          <p:cNvSpPr/>
          <p:nvPr/>
        </p:nvSpPr>
        <p:spPr>
          <a:xfrm>
            <a:off x="4777504" y="0"/>
            <a:ext cx="7069546" cy="6858000"/>
          </a:xfrm>
          <a:prstGeom prst="trapezoid">
            <a:avLst>
              <a:gd name="adj" fmla="val 261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CE8E2D-CEFF-EE69-04D9-85A077B4A929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9DF20-93BB-34FB-726D-C2EF114DBC4F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Pretendard ExtraBold"/>
                <a:ea typeface="Pretendard ExtraBold"/>
                <a:cs typeface="Pretendard ExtraBold"/>
              </a:rPr>
              <a:t>서비스 목적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76396-C9AB-E736-63FA-0A9D2CD50E84}"/>
              </a:ext>
            </a:extLst>
          </p:cNvPr>
          <p:cNvSpPr txBox="1"/>
          <p:nvPr/>
        </p:nvSpPr>
        <p:spPr>
          <a:xfrm>
            <a:off x="653144" y="725193"/>
            <a:ext cx="9476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페르소나 설정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9E6B6-9030-E896-0FBD-DF398C1E320C}"/>
              </a:ext>
            </a:extLst>
          </p:cNvPr>
          <p:cNvSpPr txBox="1"/>
          <p:nvPr/>
        </p:nvSpPr>
        <p:spPr>
          <a:xfrm>
            <a:off x="7035803" y="1094598"/>
            <a:ext cx="188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이용자 페르소나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4CFD1DF1-3C38-450C-B272-4C0DFEA4F343}"/>
              </a:ext>
            </a:extLst>
          </p:cNvPr>
          <p:cNvSpPr/>
          <p:nvPr/>
        </p:nvSpPr>
        <p:spPr>
          <a:xfrm>
            <a:off x="4766841" y="0"/>
            <a:ext cx="1881239" cy="6871877"/>
          </a:xfrm>
          <a:prstGeom prst="parallelogram">
            <a:avLst>
              <a:gd name="adj" fmla="val 87090"/>
            </a:avLst>
          </a:prstGeom>
          <a:solidFill>
            <a:srgbClr val="2260FF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58D5EF-6F58-496A-94E9-25CEADCA45B8}"/>
              </a:ext>
            </a:extLst>
          </p:cNvPr>
          <p:cNvSpPr txBox="1"/>
          <p:nvPr/>
        </p:nvSpPr>
        <p:spPr>
          <a:xfrm>
            <a:off x="6207742" y="3983237"/>
            <a:ext cx="226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프로그램 페르소나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37400" y="1707921"/>
            <a:ext cx="481496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  <a:defRPr/>
            </a:pP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의심군에 대한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궁금증을 해소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하고 싶은 이용 예정자</a:t>
            </a:r>
          </a:p>
          <a:p>
            <a:pPr marL="285750" lvl="0" indent="-285750">
              <a:buFont typeface="Arial"/>
              <a:buChar char="•"/>
              <a:defRPr/>
            </a:pPr>
            <a:endParaRPr lang="en-US" altLang="ko-KR" sz="1400" dirty="0">
              <a:latin typeface="Pretendard Thin"/>
              <a:ea typeface="Pretendard Thin"/>
              <a:cs typeface="Pretendard Thin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피부 질환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을 명확히 인지하지 못하고 있는 이용 예정자</a:t>
            </a:r>
            <a:endParaRPr lang="en-US" altLang="ko-KR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285750" lvl="0" indent="-285750">
              <a:buFont typeface="Arial"/>
              <a:buChar char="•"/>
              <a:defRPr/>
            </a:pPr>
            <a:endParaRPr lang="en-US" altLang="ko-KR" sz="1400" dirty="0">
              <a:latin typeface="Pretendard Thin"/>
              <a:ea typeface="Pretendard Thin"/>
              <a:cs typeface="Pretendard Thin"/>
            </a:endParaRPr>
          </a:p>
          <a:p>
            <a:pPr marL="285750" lvl="0" indent="-285750">
              <a:buFont typeface="Arial"/>
              <a:buChar char="•"/>
              <a:defRPr/>
            </a:pP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외의 전염성 질환으로 인해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비대면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진단</a:t>
            </a:r>
            <a:r>
              <a:rPr lang="ko-KR" altLang="en-US" sz="1400" dirty="0">
                <a:latin typeface="Pretendard Thin"/>
                <a:ea typeface="Pretendard Thin"/>
                <a:cs typeface="Pretendard Thin"/>
              </a:rPr>
              <a:t>이 필요한 이용자</a:t>
            </a:r>
          </a:p>
          <a:p>
            <a:pPr marL="285750" lvl="0" indent="-285750">
              <a:buFont typeface="Arial"/>
              <a:buChar char="•"/>
              <a:defRPr/>
            </a:pPr>
            <a:endParaRPr lang="en-US" altLang="ko-KR" sz="1400" dirty="0">
              <a:latin typeface="Pretendard Thin"/>
              <a:ea typeface="Pretendard Thin"/>
              <a:cs typeface="Pretendard Thin"/>
            </a:endParaRPr>
          </a:p>
          <a:p>
            <a:pPr lvl="0">
              <a:defRPr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빠르고 간단하게 원격으로 진료를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받고싶은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이용자</a:t>
            </a:r>
          </a:p>
          <a:p>
            <a:pPr marL="285750" lvl="0" indent="-285750">
              <a:buFont typeface="Arial"/>
              <a:buChar char="•"/>
              <a:defRPr/>
            </a:pPr>
            <a:endParaRPr lang="en-US" altLang="ko-KR" sz="1400" dirty="0">
              <a:latin typeface="Pretendard Thin"/>
              <a:ea typeface="Pretendard Thin"/>
              <a:cs typeface="Pretendard Thin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A6502-0EAF-45F1-8A17-D4BAAD4B15C6}"/>
              </a:ext>
            </a:extLst>
          </p:cNvPr>
          <p:cNvSpPr txBox="1"/>
          <p:nvPr/>
        </p:nvSpPr>
        <p:spPr>
          <a:xfrm>
            <a:off x="6207741" y="4636631"/>
            <a:ext cx="56446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이용자가 피부 사진을 찍으면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학습된 모델을 이용해 진단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</a:t>
            </a:r>
            <a:r>
              <a:rPr lang="ko-KR" altLang="en-US" sz="14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이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질병에 대한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정보 제공 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진료 예약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이 필요하다면 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14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챗봇</a:t>
            </a:r>
            <a:r>
              <a:rPr lang="ko-KR" altLang="en-US" sz="1400" dirty="0" err="1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으로</a:t>
            </a:r>
            <a:r>
              <a:rPr lang="ko-KR" altLang="en-US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간단하게 가능</a:t>
            </a:r>
            <a:endParaRPr lang="en-US" altLang="ko-KR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atin typeface="Pretendard Thin" panose="02000203000000020004" pitchFamily="50" charset="-127"/>
              <a:ea typeface="Pretendard Thin" panose="02000203000000020004" pitchFamily="50" charset="-127"/>
              <a:cs typeface="Pretendard Thin" panose="02000203000000020004" pitchFamily="50" charset="-127"/>
            </a:endParaRPr>
          </a:p>
          <a:p>
            <a:r>
              <a:rPr lang="en-US" altLang="ko-KR" sz="1400" dirty="0">
                <a:latin typeface="Pretendard Thin" panose="02000203000000020004" pitchFamily="50" charset="-127"/>
                <a:ea typeface="Pretendard Thin" panose="02000203000000020004" pitchFamily="50" charset="-127"/>
                <a:cs typeface="Pretendard Thin" panose="02000203000000020004" pitchFamily="50" charset="-127"/>
              </a:rPr>
              <a:t>      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이용자가 요청한 사진을 보고 진단하고</a:t>
            </a:r>
            <a:r>
              <a:rPr lang="en-US" altLang="ko-KR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필요할 시 진료예약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4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 까지 도와주는 서비스</a:t>
            </a:r>
            <a:endParaRPr lang="en-US" altLang="ko-KR" sz="14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568642-58B3-4961-BD5A-10DA3028D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61" y="3123062"/>
            <a:ext cx="473025" cy="4730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92655ED-15D4-448D-80D6-BB5DCC85D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41" y="5826788"/>
            <a:ext cx="473025" cy="4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5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Pretendard ExtraBold"/>
                <a:ea typeface="Pretendard ExtraBold"/>
                <a:cs typeface="Pretendard ExtraBold"/>
              </a:rPr>
              <a:t>서비스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UX/UI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5F297C-5F2C-442F-A627-096A4E4ACBF6}"/>
              </a:ext>
            </a:extLst>
          </p:cNvPr>
          <p:cNvSpPr/>
          <p:nvPr/>
        </p:nvSpPr>
        <p:spPr>
          <a:xfrm>
            <a:off x="4534645" y="294897"/>
            <a:ext cx="3121931" cy="6278880"/>
          </a:xfrm>
          <a:prstGeom prst="rect">
            <a:avLst/>
          </a:prstGeom>
          <a:solidFill>
            <a:srgbClr val="CA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AD6FF"/>
              </a:solidFill>
            </a:endParaRPr>
          </a:p>
        </p:txBody>
      </p:sp>
      <p:pic>
        <p:nvPicPr>
          <p:cNvPr id="4" name="최종 영상">
            <a:hlinkClick r:id="" action="ppaction://media"/>
            <a:extLst>
              <a:ext uri="{FF2B5EF4-FFF2-40B4-BE49-F238E27FC236}">
                <a16:creationId xmlns:a16="http://schemas.microsoft.com/office/drawing/2014/main" id="{46795175-07DF-48B9-A244-7252B2C9C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8057" y="435103"/>
            <a:ext cx="2835886" cy="59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Pretendard ExtraBold"/>
                <a:ea typeface="Pretendard ExtraBold"/>
                <a:cs typeface="Pretendard ExtraBold"/>
              </a:rPr>
              <a:t>서비스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UX/UI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38482D4-0DF5-4D3B-BE35-34047E48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38" y="1013832"/>
            <a:ext cx="2448267" cy="49536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3DFBE7-8AB1-4A3D-8D51-1E885235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30" y="1047172"/>
            <a:ext cx="2438740" cy="48870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1EEB2B-EA95-4AF1-BEAF-40EECFE0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095" y="1023658"/>
            <a:ext cx="245779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2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C1C16BE-3502-4EE7-B969-E7FCA15483AD}"/>
              </a:ext>
            </a:extLst>
          </p:cNvPr>
          <p:cNvSpPr/>
          <p:nvPr/>
        </p:nvSpPr>
        <p:spPr>
          <a:xfrm rot="16200000">
            <a:off x="356073" y="683421"/>
            <a:ext cx="485193" cy="108948"/>
          </a:xfrm>
          <a:prstGeom prst="rect">
            <a:avLst/>
          </a:prstGeom>
          <a:solidFill>
            <a:srgbClr val="226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A6C11-BDB8-4D2F-91F7-DC74CB5940C2}"/>
              </a:ext>
            </a:extLst>
          </p:cNvPr>
          <p:cNvSpPr txBox="1"/>
          <p:nvPr/>
        </p:nvSpPr>
        <p:spPr>
          <a:xfrm>
            <a:off x="653144" y="457198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600" dirty="0">
                <a:latin typeface="Pretendard ExtraBold"/>
                <a:ea typeface="Pretendard ExtraBold"/>
                <a:cs typeface="Pretendard ExtraBold"/>
              </a:rPr>
              <a:t>서비스 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27B96-FBDF-46B6-A229-EB2AEFC1E090}"/>
              </a:ext>
            </a:extLst>
          </p:cNvPr>
          <p:cNvSpPr txBox="1"/>
          <p:nvPr/>
        </p:nvSpPr>
        <p:spPr>
          <a:xfrm>
            <a:off x="653144" y="725193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UX/UI</a:t>
            </a:r>
            <a:endParaRPr lang="ko-KR" altLang="en-US" sz="11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5271E5-1906-4C84-8B65-0B6D0C7E2AB2}"/>
              </a:ext>
            </a:extLst>
          </p:cNvPr>
          <p:cNvGrpSpPr/>
          <p:nvPr/>
        </p:nvGrpSpPr>
        <p:grpSpPr>
          <a:xfrm>
            <a:off x="1764437" y="1021208"/>
            <a:ext cx="8663125" cy="4987033"/>
            <a:chOff x="1773964" y="966443"/>
            <a:chExt cx="8663125" cy="498703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8E3EE1B-45A6-4CEE-8FE0-3DB09F81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964" y="990259"/>
              <a:ext cx="2410161" cy="487748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81EEED8-B8A5-4FEE-B286-2174CE3CE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6156" y="966443"/>
              <a:ext cx="2419688" cy="496321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7E82BE9-A394-4736-8A08-D93D9CFB2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7875" y="990259"/>
              <a:ext cx="2429214" cy="4963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63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897</Words>
  <Application>Microsoft Office PowerPoint</Application>
  <PresentationFormat>와이드스크린</PresentationFormat>
  <Paragraphs>258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HY견고딕</vt:lpstr>
      <vt:lpstr>Pretendard Black</vt:lpstr>
      <vt:lpstr>Pretendard ExtraBold</vt:lpstr>
      <vt:lpstr>Pretendard ExtraLight</vt:lpstr>
      <vt:lpstr>Pretendard Light</vt:lpstr>
      <vt:lpstr>Pretendard Medium</vt:lpstr>
      <vt:lpstr>Pretendard Thin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피부질환 진단 서비스  Skancer!</dc:title>
  <dc:creator>Addinedu</dc:creator>
  <cp:lastModifiedBy>Addinedu</cp:lastModifiedBy>
  <cp:revision>213</cp:revision>
  <dcterms:created xsi:type="dcterms:W3CDTF">2025-07-08T01:03:38Z</dcterms:created>
  <dcterms:modified xsi:type="dcterms:W3CDTF">2025-07-30T07:58:44Z</dcterms:modified>
  <cp:version/>
</cp:coreProperties>
</file>